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Серо красный фон, вектор серо красный фон | скачать на Depositphotos®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b="1726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5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6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3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8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7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9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4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1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ᐈ Серо красный фон, вектор серо красный фон | скачать на Depositphotos®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b="1726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5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Серо красный фон, вектор серо красный фон | скачать на Depositphotos®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b="1726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5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4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Серо красный фон, вектор серо красный фон | скачать на Depositphotos®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b="1726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5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Серо красный фон, вектор серо красный фон | скачать на Depositphotos®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b="1726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5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ᐈ Серо красный фон, вектор серо красный фон | скачать на Depositphotos®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b="1726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3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ᐈ Серо красный фон, вектор серо красный фон | скачать на Depositphotos®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b="1726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5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9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ᐈ Серо красный фон, вектор серо красный фон | скачать на Depositphotos®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b="1726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8DF3-0199-48D3-A625-675DF7252B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59512-5193-4033-90CF-FC440C850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63" r:id="rId4"/>
    <p:sldLayoutId id="2147483662" r:id="rId5"/>
    <p:sldLayoutId id="2147483650" r:id="rId6"/>
    <p:sldLayoutId id="2147483651" r:id="rId7"/>
    <p:sldLayoutId id="2147483664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dirty="0" smtClean="0">
          <a:solidFill>
            <a:srgbClr val="C000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ids43" TargetMode="External"/><Relationship Id="rId2" Type="http://schemas.openxmlformats.org/officeDocument/2006/relationships/hyperlink" Target="http://www.&#1072;ids43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vk.com/club18782892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0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Акция «Мой статус»: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правда и мифы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 ВИЧ-инфекции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Сметанина Екатерина Сергеевна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ВИЧ-положительные родители могут иметь здоровых детей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2" descr="C:\Users\PROFOTDEL E S.AIDS\Desktop\20db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8" b="22594"/>
          <a:stretch/>
        </p:blipFill>
        <p:spPr bwMode="auto">
          <a:xfrm>
            <a:off x="683568" y="2442222"/>
            <a:ext cx="8030495" cy="19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Человек сам может почувствовать, если заразился ВИЧ</a:t>
            </a:r>
          </a:p>
        </p:txBody>
      </p:sp>
      <p:pic>
        <p:nvPicPr>
          <p:cNvPr id="4" name="Picture 2" descr="C:\Users\PROFOTDEL E S.AIDS\Desktop\20db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t="7614" r="30806" b="64507"/>
          <a:stretch/>
        </p:blipFill>
        <p:spPr bwMode="auto">
          <a:xfrm>
            <a:off x="3059832" y="2694129"/>
            <a:ext cx="3071674" cy="15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ВИЧ-инфицированный человек может работать врачом</a:t>
            </a:r>
          </a:p>
        </p:txBody>
      </p:sp>
      <p:pic>
        <p:nvPicPr>
          <p:cNvPr id="4" name="Picture 2" descr="C:\Users\PROFOTDEL E S.AIDS\Desktop\20db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8" b="22594"/>
          <a:stretch/>
        </p:blipFill>
        <p:spPr bwMode="auto">
          <a:xfrm>
            <a:off x="683568" y="2370214"/>
            <a:ext cx="8030495" cy="19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ВИЧ распространяют уколом иглой в барах, ночных клубах, кинотеатрах</a:t>
            </a:r>
          </a:p>
        </p:txBody>
      </p:sp>
      <p:pic>
        <p:nvPicPr>
          <p:cNvPr id="4" name="Picture 2" descr="C:\Users\PROFOTDEL E S.AIDS\Desktop\20db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t="7614" r="30806" b="64507"/>
          <a:stretch/>
        </p:blipFill>
        <p:spPr bwMode="auto">
          <a:xfrm>
            <a:off x="3059832" y="2694129"/>
            <a:ext cx="3071674" cy="15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ВИЧ можно выявить только специальным анализом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тестом </a:t>
            </a:r>
            <a:r>
              <a:rPr lang="ru-RU" dirty="0"/>
              <a:t>на антитела к ВИЧ</a:t>
            </a:r>
          </a:p>
        </p:txBody>
      </p:sp>
      <p:pic>
        <p:nvPicPr>
          <p:cNvPr id="5" name="Picture 2" descr="C:\Users\PROFOTDEL E S.AIDS\Desktop\20db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8" b="22594"/>
          <a:stretch/>
        </p:blipFill>
        <p:spPr bwMode="auto">
          <a:xfrm>
            <a:off x="683568" y="2514230"/>
            <a:ext cx="8030495" cy="19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ВИЧ-позитивный человек всегда получает инвалидность,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т.к</a:t>
            </a:r>
            <a:r>
              <a:rPr lang="ru-RU" dirty="0"/>
              <a:t>. не может работать из-за ВИЧ</a:t>
            </a:r>
          </a:p>
        </p:txBody>
      </p:sp>
      <p:pic>
        <p:nvPicPr>
          <p:cNvPr id="4" name="Picture 2" descr="C:\Users\PROFOTDEL E S.AIDS\Desktop\20db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t="7614" r="30806" b="64507"/>
          <a:stretch/>
        </p:blipFill>
        <p:spPr bwMode="auto">
          <a:xfrm>
            <a:off x="3059832" y="2694129"/>
            <a:ext cx="3071674" cy="15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 ВИЧ-инфекции есть инкубационный период, когда выявить заболевание невозможно</a:t>
            </a:r>
          </a:p>
        </p:txBody>
      </p:sp>
      <p:pic>
        <p:nvPicPr>
          <p:cNvPr id="5" name="Picture 2" descr="C:\Users\PROFOTDEL E S.AIDS\Desktop\20db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8" b="22594"/>
          <a:stretch/>
        </p:blipFill>
        <p:spPr bwMode="auto">
          <a:xfrm>
            <a:off x="683568" y="2442222"/>
            <a:ext cx="8030495" cy="19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ВИЧ-инфицированный обязан рассказать о своем диагнозе друзьям (коллегам по работе, родственникам)</a:t>
            </a:r>
          </a:p>
        </p:txBody>
      </p:sp>
      <p:pic>
        <p:nvPicPr>
          <p:cNvPr id="4" name="Picture 2" descr="C:\Users\PROFOTDEL E S.AIDS\Desktop\20db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t="7614" r="30806" b="64507"/>
          <a:stretch/>
        </p:blipFill>
        <p:spPr bwMode="auto">
          <a:xfrm>
            <a:off x="3059832" y="2766137"/>
            <a:ext cx="3071674" cy="15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СПИД не развивается, если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ВИЧ-положительный </a:t>
            </a:r>
            <a:r>
              <a:rPr lang="ru-RU" dirty="0"/>
              <a:t>человек получает лечение</a:t>
            </a:r>
          </a:p>
        </p:txBody>
      </p:sp>
      <p:pic>
        <p:nvPicPr>
          <p:cNvPr id="5" name="Picture 2" descr="C:\Users\PROFOTDEL E S.AIDS\Desktop\20db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8" b="22594"/>
          <a:stretch/>
        </p:blipFill>
        <p:spPr bwMode="auto">
          <a:xfrm>
            <a:off x="683568" y="2514230"/>
            <a:ext cx="8030495" cy="19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ВИЧ - это болезнь </a:t>
            </a:r>
            <a:r>
              <a:rPr lang="ru-RU" dirty="0" smtClean="0"/>
              <a:t>людей с низкой социальной ответственностью</a:t>
            </a:r>
            <a:endParaRPr lang="ru-RU" dirty="0"/>
          </a:p>
        </p:txBody>
      </p:sp>
      <p:pic>
        <p:nvPicPr>
          <p:cNvPr id="4" name="Picture 2" descr="C:\Users\PROFOTDEL E S.AIDS\Desktop\20db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t="7614" r="30806" b="64507"/>
          <a:stretch/>
        </p:blipFill>
        <p:spPr bwMode="auto">
          <a:xfrm>
            <a:off x="3059832" y="2838145"/>
            <a:ext cx="3071674" cy="15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День памяти людей, </a:t>
            </a:r>
            <a:b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умерших от СПИДа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26928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1983 год</a:t>
            </a:r>
          </a:p>
          <a:p>
            <a:r>
              <a:rPr lang="ru-RU" dirty="0" smtClean="0"/>
              <a:t>Сражаемся за наши жизни</a:t>
            </a:r>
          </a:p>
          <a:p>
            <a:r>
              <a:rPr lang="ru-RU" dirty="0" smtClean="0"/>
              <a:t>3-е воскресенье мая</a:t>
            </a:r>
          </a:p>
          <a:p>
            <a:r>
              <a:rPr lang="ru-RU" dirty="0"/>
              <a:t>Мы помним – мы делам все, чтобы жить без ВИЧ</a:t>
            </a:r>
          </a:p>
        </p:txBody>
      </p:sp>
      <p:pic>
        <p:nvPicPr>
          <p:cNvPr id="2052" name="Picture 4" descr="C:\Users\PROFOTDEL E S.AIDS\Desktop\pngeg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2214331" cy="221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Существуют препараты, которые позволяют снизить риск  заражения ВИЧ-инфекцией </a:t>
            </a:r>
          </a:p>
        </p:txBody>
      </p:sp>
      <p:pic>
        <p:nvPicPr>
          <p:cNvPr id="5" name="Picture 2" descr="C:\Users\PROFOTDEL E S.AIDS\Desktop\20db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8" b="22594"/>
          <a:stretch/>
        </p:blipFill>
        <p:spPr bwMode="auto">
          <a:xfrm>
            <a:off x="611560" y="2636912"/>
            <a:ext cx="8030495" cy="19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на 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018"/>
            <a:ext cx="5148064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ГДЕ?</a:t>
            </a:r>
            <a:r>
              <a:rPr lang="ru-RU" dirty="0" smtClean="0"/>
              <a:t> </a:t>
            </a:r>
          </a:p>
          <a:p>
            <a:pPr lvl="1"/>
            <a:r>
              <a:rPr lang="ru-RU" b="1" dirty="0" smtClean="0"/>
              <a:t>СПИД-центр</a:t>
            </a:r>
            <a:r>
              <a:rPr lang="ru-RU" dirty="0" smtClean="0"/>
              <a:t> или поликлиника по месту жительства</a:t>
            </a:r>
          </a:p>
          <a:p>
            <a:r>
              <a:rPr lang="ru-RU" b="1" dirty="0" smtClean="0"/>
              <a:t>Когда можно? </a:t>
            </a:r>
          </a:p>
          <a:p>
            <a:pPr lvl="1"/>
            <a:r>
              <a:rPr lang="ru-RU" dirty="0" smtClean="0"/>
              <a:t>Если Вам есть </a:t>
            </a:r>
            <a:r>
              <a:rPr lang="ru-RU" b="1" dirty="0" smtClean="0"/>
              <a:t>16 лет</a:t>
            </a:r>
          </a:p>
          <a:p>
            <a:r>
              <a:rPr lang="ru-RU" b="1" dirty="0" smtClean="0"/>
              <a:t>Сколько стоит?</a:t>
            </a:r>
          </a:p>
          <a:p>
            <a:pPr lvl="1"/>
            <a:r>
              <a:rPr lang="ru-RU" b="1" dirty="0" smtClean="0"/>
              <a:t>БЕСПЛАТНО</a:t>
            </a:r>
            <a:r>
              <a:rPr lang="ru-RU" dirty="0" smtClean="0"/>
              <a:t> в государственных </a:t>
            </a:r>
            <a:r>
              <a:rPr lang="ru-RU" dirty="0" err="1" smtClean="0"/>
              <a:t>мед.организациях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166018"/>
            <a:ext cx="4341193" cy="4525963"/>
          </a:xfrm>
        </p:spPr>
        <p:txBody>
          <a:bodyPr>
            <a:normAutofit/>
          </a:bodyPr>
          <a:lstStyle/>
          <a:p>
            <a:r>
              <a:rPr lang="ru-RU" b="1" dirty="0"/>
              <a:t>Анонимно или конфиденциально?</a:t>
            </a:r>
          </a:p>
          <a:p>
            <a:pPr lvl="1"/>
            <a:r>
              <a:rPr lang="ru-RU" b="1" dirty="0"/>
              <a:t>Всегда </a:t>
            </a:r>
            <a:r>
              <a:rPr lang="ru-RU" b="1" dirty="0" smtClean="0"/>
              <a:t>конфиденциально </a:t>
            </a:r>
            <a:r>
              <a:rPr lang="ru-RU" dirty="0" smtClean="0"/>
              <a:t>– результат будет известен только Вам, если результат отрицательный</a:t>
            </a:r>
          </a:p>
          <a:p>
            <a:pPr lvl="1"/>
            <a:r>
              <a:rPr lang="ru-RU" dirty="0" smtClean="0"/>
              <a:t> </a:t>
            </a:r>
            <a:r>
              <a:rPr lang="ru-RU" b="1" dirty="0"/>
              <a:t>АНОНИМНО</a:t>
            </a:r>
            <a:r>
              <a:rPr lang="ru-RU" dirty="0"/>
              <a:t> </a:t>
            </a:r>
            <a:r>
              <a:rPr lang="ru-RU" dirty="0" smtClean="0"/>
              <a:t>в СПИД-центре (Маклина, 3) по </a:t>
            </a:r>
            <a:r>
              <a:rPr lang="ru-RU" dirty="0"/>
              <a:t>Вашему желанию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9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СПИД-центр </a:t>
            </a:r>
            <a:r>
              <a:rPr lang="ru-RU" dirty="0" err="1" smtClean="0"/>
              <a:t>г.Киров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л. Маклина, 3</a:t>
            </a:r>
          </a:p>
          <a:p>
            <a:r>
              <a:rPr lang="en-US" dirty="0" smtClean="0"/>
              <a:t>21-88-98 </a:t>
            </a:r>
            <a:r>
              <a:rPr lang="ru-RU" dirty="0" smtClean="0"/>
              <a:t>(регистратура) или </a:t>
            </a:r>
          </a:p>
          <a:p>
            <a:r>
              <a:rPr lang="ru-RU" dirty="0" smtClean="0"/>
              <a:t>21-88-12 (отделение профилактики)</a:t>
            </a:r>
          </a:p>
          <a:p>
            <a:r>
              <a:rPr lang="ru-RU" dirty="0" smtClean="0"/>
              <a:t>41-99-10 (психолог)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752528" cy="4525963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dirty="0" smtClean="0">
                <a:hlinkClick r:id="rId2"/>
              </a:rPr>
              <a:t>www.</a:t>
            </a:r>
            <a:r>
              <a:rPr lang="ru-RU" dirty="0" smtClean="0">
                <a:hlinkClick r:id="rId2"/>
              </a:rPr>
              <a:t>а</a:t>
            </a:r>
            <a:r>
              <a:rPr lang="en-US" dirty="0" smtClean="0">
                <a:hlinkClick r:id="rId2"/>
              </a:rPr>
              <a:t>ids43.ru</a:t>
            </a:r>
            <a:endParaRPr lang="ru-RU" dirty="0" smtClean="0"/>
          </a:p>
          <a:p>
            <a:r>
              <a:rPr lang="ru-RU" dirty="0" smtClean="0"/>
              <a:t>Группа ВКонтакте </a:t>
            </a:r>
            <a:br>
              <a:rPr lang="ru-RU" dirty="0" smtClean="0"/>
            </a:br>
            <a:r>
              <a:rPr lang="la-Latn" dirty="0" smtClean="0">
                <a:hlinkClick r:id="rId3"/>
              </a:rPr>
              <a:t>https://vk.com/aids43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Чат-бот Эли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https://vk.com/club187828929</a:t>
            </a:r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9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Мой статус за 15 минут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84784"/>
            <a:ext cx="6995120" cy="341297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Тебе 16 и больше и ты хочешь пройти тест на ВИЧ?</a:t>
            </a:r>
          </a:p>
          <a:p>
            <a:r>
              <a:rPr lang="ru-RU" dirty="0" smtClean="0"/>
              <a:t>Только сегодня – экспресс-тестирование на ВИЧ по капле крови из пальца</a:t>
            </a:r>
          </a:p>
          <a:p>
            <a:r>
              <a:rPr lang="ru-RU" dirty="0" smtClean="0"/>
              <a:t>Быстро: результат через 15 минут </a:t>
            </a:r>
          </a:p>
          <a:p>
            <a:r>
              <a:rPr lang="ru-RU" dirty="0" smtClean="0"/>
              <a:t>безопасно: только одноразовый стерильный инструмент</a:t>
            </a:r>
          </a:p>
          <a:p>
            <a:r>
              <a:rPr lang="ru-RU" dirty="0" smtClean="0"/>
              <a:t>Бесплатно и анонимно</a:t>
            </a:r>
            <a:endParaRPr lang="ru-RU" dirty="0"/>
          </a:p>
        </p:txBody>
      </p:sp>
      <p:pic>
        <p:nvPicPr>
          <p:cNvPr id="3074" name="Picture 2" descr="Капля крови на пальце на белом фоне | Премиум Фот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74" y="3861048"/>
            <a:ext cx="2146226" cy="13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говорим 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ВИЧ и СПИД?</a:t>
            </a:r>
          </a:p>
          <a:p>
            <a:r>
              <a:rPr lang="ru-RU" dirty="0" smtClean="0"/>
              <a:t>Как много людей пострадали от эпидемии ВИЧ-инфекции?</a:t>
            </a:r>
          </a:p>
          <a:p>
            <a:r>
              <a:rPr lang="ru-RU" dirty="0" smtClean="0"/>
              <a:t>Кто подвержен заболеванию и почему?</a:t>
            </a:r>
          </a:p>
          <a:p>
            <a:r>
              <a:rPr lang="ru-RU" dirty="0" smtClean="0"/>
              <a:t>Чем отличается жизнь человека с ВИЧ от</a:t>
            </a:r>
            <a:br>
              <a:rPr lang="ru-RU" dirty="0" smtClean="0"/>
            </a:br>
            <a:r>
              <a:rPr lang="ru-RU" dirty="0" smtClean="0"/>
              <a:t>                             жизни человека без ВИЧ?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9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ВИЧ и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 начала эпидемии ВИЧ заразилось более 76 млн. человек</a:t>
            </a:r>
          </a:p>
          <a:p>
            <a:r>
              <a:rPr lang="ru-RU" dirty="0" smtClean="0"/>
              <a:t>В </a:t>
            </a:r>
            <a:r>
              <a:rPr lang="ru-RU" sz="3000" dirty="0" smtClean="0"/>
              <a:t>мире живёт более 38 млн. людей с ВИЧ, из них около  1 млн.  в РФ</a:t>
            </a:r>
          </a:p>
          <a:p>
            <a:r>
              <a:rPr lang="ru-RU" sz="3000" dirty="0" smtClean="0"/>
              <a:t>Более 33 млн. умерли от СПИД в мире, из них более 1 млн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12267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нужно знать о </a:t>
            </a:r>
            <a:br>
              <a:rPr lang="ru-RU" dirty="0" smtClean="0"/>
            </a:br>
            <a:r>
              <a:rPr lang="ru-RU" dirty="0" smtClean="0"/>
              <a:t>ВИЧ-инфекции и СПИДе?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Всё о ВИЧ с </a:t>
            </a:r>
            <a:br>
              <a:rPr lang="ru-RU" dirty="0" smtClean="0"/>
            </a:br>
            <a:r>
              <a:rPr lang="ru-RU" dirty="0" smtClean="0"/>
              <a:t>Романов Мамедовым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r="21423"/>
          <a:stretch/>
        </p:blipFill>
        <p:spPr bwMode="auto">
          <a:xfrm>
            <a:off x="4572000" y="1772816"/>
            <a:ext cx="3755254" cy="3563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факта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3 момента из фильма, которые больше всего</a:t>
            </a:r>
          </a:p>
          <a:p>
            <a:pPr lvl="1"/>
            <a:r>
              <a:rPr lang="ru-RU" dirty="0" smtClean="0"/>
              <a:t>Заинтересовали или запомнились</a:t>
            </a:r>
          </a:p>
          <a:p>
            <a:pPr lvl="1"/>
            <a:r>
              <a:rPr lang="ru-RU" dirty="0" smtClean="0"/>
              <a:t>Вызвали недоверие</a:t>
            </a:r>
          </a:p>
          <a:p>
            <a:pPr lvl="1"/>
            <a:r>
              <a:rPr lang="ru-RU" dirty="0" smtClean="0"/>
              <a:t>Удивили или шокировали</a:t>
            </a:r>
          </a:p>
          <a:p>
            <a:pPr marL="2332038" lvl="3" indent="0">
              <a:buNone/>
            </a:pPr>
            <a:r>
              <a:rPr lang="ru-RU" sz="2400" b="1" dirty="0" smtClean="0"/>
              <a:t>Какую информацию из ролика </a:t>
            </a:r>
            <a:br>
              <a:rPr lang="ru-RU" sz="2400" b="1" dirty="0" smtClean="0"/>
            </a:br>
            <a:r>
              <a:rPr lang="ru-RU" sz="2400" b="1" dirty="0" smtClean="0"/>
              <a:t>Вы возьмёте себе на заметку?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457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ПРАВДА или МИФ?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1412776"/>
            <a:ext cx="8640960" cy="2800417"/>
            <a:chOff x="611560" y="1692665"/>
            <a:chExt cx="8280920" cy="2520528"/>
          </a:xfrm>
        </p:grpSpPr>
        <p:sp>
          <p:nvSpPr>
            <p:cNvPr id="5" name="Шестиугольник 4"/>
            <p:cNvSpPr/>
            <p:nvPr/>
          </p:nvSpPr>
          <p:spPr>
            <a:xfrm>
              <a:off x="611560" y="2375260"/>
              <a:ext cx="1296144" cy="1224136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ru-RU" sz="1600" dirty="0" err="1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2" action="ppaction://hlinksldjump"/>
                </a:rPr>
                <a:t>Мед</a:t>
              </a:r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2" action="ppaction://hlinksldjump"/>
                </a:rPr>
                <a:t>.</a:t>
              </a:r>
              <a:b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2" action="ppaction://hlinksldjump"/>
                </a:rPr>
              </a:br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2" action="ppaction://hlinksldjump"/>
                </a:rPr>
                <a:t>помощь в СПИД-центре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1556048" y="2989057"/>
              <a:ext cx="1296144" cy="1224136"/>
            </a:xfrm>
            <a:prstGeom prst="hexag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3" action="ppaction://hlinksldjump"/>
                </a:rPr>
                <a:t>Самочувствие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1556048" y="1744948"/>
              <a:ext cx="1296144" cy="1224136"/>
            </a:xfrm>
            <a:prstGeom prst="hex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4" action="ppaction://hlinksldjump"/>
                </a:rPr>
                <a:t>Здоровые дети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2555776" y="2348880"/>
              <a:ext cx="1296144" cy="1224136"/>
            </a:xfrm>
            <a:prstGeom prst="hex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5" action="ppaction://hlinksldjump"/>
                </a:rPr>
                <a:t>Работа врачом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3563888" y="2969084"/>
              <a:ext cx="1296144" cy="1224136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6" action="ppaction://hlinksldjump"/>
                </a:rPr>
                <a:t>Тест на ВИЧ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563888" y="1744948"/>
              <a:ext cx="1296144" cy="1224136"/>
            </a:xfrm>
            <a:prstGeom prst="hex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7" action="ppaction://hlinksldjump"/>
                </a:rPr>
                <a:t>Укол иглой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4572000" y="2357016"/>
              <a:ext cx="1296144" cy="1224136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8" action="ppaction://hlinksldjump"/>
                </a:rPr>
                <a:t>ВИЧ и инвалидность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Шестиугольник 11"/>
            <p:cNvSpPr/>
            <p:nvPr/>
          </p:nvSpPr>
          <p:spPr>
            <a:xfrm>
              <a:off x="5580112" y="2955768"/>
              <a:ext cx="1296144" cy="1224136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9" action="ppaction://hlinksldjump"/>
                </a:rPr>
                <a:t>Период инкубации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5580112" y="1731632"/>
              <a:ext cx="1296144" cy="1224136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10" action="ppaction://hlinksldjump"/>
                </a:rPr>
                <a:t>Раскрытие ВИЧ-статуса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7596336" y="2924076"/>
              <a:ext cx="1296144" cy="122413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11" action="ppaction://hlinksldjump"/>
                </a:rPr>
                <a:t>Кто подвержен ВИЧ 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6588224" y="2348051"/>
              <a:ext cx="1296144" cy="1224136"/>
            </a:xfrm>
            <a:prstGeom prst="hexag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12" action="ppaction://hlinksldjump"/>
                </a:rPr>
                <a:t>ВИЧ, СПИД и лечение</a:t>
              </a:r>
              <a:endParaRPr lang="ru-RU" sz="1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7596336" y="1692665"/>
              <a:ext cx="1296144" cy="1224136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ru-RU" sz="1400" dirty="0" smtClean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13" action="ppaction://hlinksldjump"/>
                </a:rPr>
                <a:t>Таблетки как профилактика заражения</a:t>
              </a:r>
              <a:endParaRPr lang="ru-RU" sz="14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1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ВИЧ-положительный пациент может получить медицинскую помощь только в СПИД-центре</a:t>
            </a:r>
          </a:p>
        </p:txBody>
      </p:sp>
      <p:pic>
        <p:nvPicPr>
          <p:cNvPr id="12290" name="Picture 2" descr="C:\Users\PROFOTDEL E S.AIDS\Desktop\20db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t="7614" r="30806" b="64507"/>
          <a:stretch/>
        </p:blipFill>
        <p:spPr bwMode="auto">
          <a:xfrm>
            <a:off x="3059832" y="2694129"/>
            <a:ext cx="3071674" cy="15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71574" y="6381328"/>
            <a:ext cx="791860" cy="408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414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Акция «Мой статус»: правда и мифы  о ВИЧ-инфекции</vt:lpstr>
      <vt:lpstr>День памяти людей,  умерших от СПИДа</vt:lpstr>
      <vt:lpstr>Мой статус за 15 минут</vt:lpstr>
      <vt:lpstr>О чем говорим сегодня</vt:lpstr>
      <vt:lpstr>ВИЧ и время</vt:lpstr>
      <vt:lpstr>Что нужно знать о  ВИЧ-инфекции и СПИДе?</vt:lpstr>
      <vt:lpstr>3 факта</vt:lpstr>
      <vt:lpstr>ПРАВДА или МИФ?</vt:lpstr>
      <vt:lpstr>ВИЧ-положительный пациент может получить медицинскую помощь только в СПИД-центре</vt:lpstr>
      <vt:lpstr>ВИЧ-положительные родители могут иметь здоровых детей</vt:lpstr>
      <vt:lpstr>Человек сам может почувствовать, если заразился ВИЧ</vt:lpstr>
      <vt:lpstr>ВИЧ-инфицированный человек может работать врачом</vt:lpstr>
      <vt:lpstr>ВИЧ распространяют уколом иглой в барах, ночных клубах, кинотеатрах</vt:lpstr>
      <vt:lpstr>ВИЧ можно выявить только специальным анализом –  тестом на антитела к ВИЧ</vt:lpstr>
      <vt:lpstr>ВИЧ-позитивный человек всегда получает инвалидность,  т.к. не может работать из-за ВИЧ</vt:lpstr>
      <vt:lpstr>У ВИЧ-инфекции есть инкубационный период, когда выявить заболевание невозможно</vt:lpstr>
      <vt:lpstr>ВИЧ-инфицированный обязан рассказать о своем диагнозе друзьям (коллегам по работе, родственникам)</vt:lpstr>
      <vt:lpstr>СПИД не развивается, если  ВИЧ-положительный человек получает лечение</vt:lpstr>
      <vt:lpstr>ВИЧ - это болезнь людей с низкой социальной ответственностью</vt:lpstr>
      <vt:lpstr>Существуют препараты, которые позволяют снизить риск  заражения ВИЧ-инфекцией </vt:lpstr>
      <vt:lpstr>Тест на ВИЧ</vt:lpstr>
      <vt:lpstr>СПИД-центр г.Киров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PROFOTDEL E S</dc:creator>
  <cp:lastModifiedBy>PROFOTDEL E S</cp:lastModifiedBy>
  <cp:revision>26</cp:revision>
  <dcterms:created xsi:type="dcterms:W3CDTF">2021-03-29T07:00:52Z</dcterms:created>
  <dcterms:modified xsi:type="dcterms:W3CDTF">2021-04-09T12:56:14Z</dcterms:modified>
</cp:coreProperties>
</file>