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0" r:id="rId3"/>
    <p:sldId id="291" r:id="rId4"/>
    <p:sldId id="292" r:id="rId5"/>
    <p:sldId id="261" r:id="rId6"/>
    <p:sldId id="293" r:id="rId7"/>
    <p:sldId id="262" r:id="rId8"/>
    <p:sldId id="263" r:id="rId9"/>
    <p:sldId id="280" r:id="rId10"/>
    <p:sldId id="264" r:id="rId11"/>
    <p:sldId id="265" r:id="rId12"/>
    <p:sldId id="284" r:id="rId13"/>
    <p:sldId id="285" r:id="rId14"/>
    <p:sldId id="286" r:id="rId15"/>
    <p:sldId id="287" r:id="rId16"/>
    <p:sldId id="288" r:id="rId17"/>
    <p:sldId id="294" r:id="rId18"/>
    <p:sldId id="289" r:id="rId19"/>
    <p:sldId id="295" r:id="rId20"/>
    <p:sldId id="268" r:id="rId21"/>
    <p:sldId id="296" r:id="rId22"/>
    <p:sldId id="297" r:id="rId23"/>
    <p:sldId id="269" r:id="rId24"/>
    <p:sldId id="301" r:id="rId25"/>
    <p:sldId id="302" r:id="rId26"/>
    <p:sldId id="303" r:id="rId27"/>
    <p:sldId id="304" r:id="rId28"/>
    <p:sldId id="270" r:id="rId29"/>
    <p:sldId id="306" r:id="rId30"/>
    <p:sldId id="307" r:id="rId31"/>
    <p:sldId id="273" r:id="rId32"/>
    <p:sldId id="308" r:id="rId33"/>
    <p:sldId id="309" r:id="rId34"/>
    <p:sldId id="283" r:id="rId35"/>
    <p:sldId id="310" r:id="rId36"/>
    <p:sldId id="276" r:id="rId37"/>
    <p:sldId id="311" r:id="rId38"/>
    <p:sldId id="312" r:id="rId39"/>
    <p:sldId id="281" r:id="rId40"/>
    <p:sldId id="28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27" autoAdjust="0"/>
  </p:normalViewPr>
  <p:slideViewPr>
    <p:cSldViewPr showGuides="1">
      <p:cViewPr varScale="1">
        <p:scale>
          <a:sx n="82" d="100"/>
          <a:sy n="82" d="100"/>
        </p:scale>
        <p:origin x="-23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A5979-94BA-4AB0-B820-CD237993C2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RU"/>
        </a:p>
      </dgm:t>
    </dgm:pt>
    <dgm:pt modelId="{27FA987A-08DA-42C4-9CCA-94E3FD4BF9D1}">
      <dgm:prSet phldrT="[Текст]" custT="1"/>
      <dgm:spPr/>
      <dgm:t>
        <a:bodyPr/>
        <a:lstStyle/>
        <a:p>
          <a:r>
            <a:rPr lang="ru-RU" sz="1600" b="1" dirty="0" smtClean="0">
              <a:solidFill>
                <a:schemeClr val="tx1"/>
              </a:solidFill>
            </a:rPr>
            <a:t>ВИЧ попадает в организм (половые секреты – сперма, вагинальный секрет, кровь, от матери </a:t>
          </a:r>
          <a:r>
            <a:rPr lang="ru-RU" sz="1600" b="1" dirty="0" err="1" smtClean="0">
              <a:solidFill>
                <a:schemeClr val="tx1"/>
              </a:solidFill>
            </a:rPr>
            <a:t>ребенку</a:t>
          </a:r>
          <a:r>
            <a:rPr lang="ru-RU" sz="1600" b="1" dirty="0" smtClean="0">
              <a:solidFill>
                <a:schemeClr val="tx1"/>
              </a:solidFill>
            </a:rPr>
            <a:t> во время беременности, родов, с грудными молоком)</a:t>
          </a:r>
          <a:endParaRPr lang="ru-RU" sz="1600" b="1" dirty="0">
            <a:solidFill>
              <a:schemeClr val="tx1"/>
            </a:solidFill>
          </a:endParaRPr>
        </a:p>
      </dgm:t>
    </dgm:pt>
    <dgm:pt modelId="{0DA6ED0E-C1DB-437E-ACEB-B993EFE361BF}" type="parTrans" cxnId="{5DDFD3C4-B65D-4F94-8E69-E5B97B49136E}">
      <dgm:prSet/>
      <dgm:spPr/>
      <dgm:t>
        <a:bodyPr/>
        <a:lstStyle/>
        <a:p>
          <a:endParaRPr lang="ru-RU"/>
        </a:p>
      </dgm:t>
    </dgm:pt>
    <dgm:pt modelId="{62865646-093C-4004-81E1-F978C966FBB8}" type="sibTrans" cxnId="{5DDFD3C4-B65D-4F94-8E69-E5B97B49136E}">
      <dgm:prSet/>
      <dgm:spPr/>
      <dgm:t>
        <a:bodyPr/>
        <a:lstStyle/>
        <a:p>
          <a:endParaRPr lang="ru-RU"/>
        </a:p>
      </dgm:t>
    </dgm:pt>
    <dgm:pt modelId="{71075513-3504-4081-B613-F9F0158F734F}">
      <dgm:prSet phldrT="[Текст]" custT="1"/>
      <dgm:spPr/>
      <dgm:t>
        <a:bodyPr/>
        <a:lstStyle/>
        <a:p>
          <a:r>
            <a:rPr lang="ru-RU" sz="1600" b="1" dirty="0" smtClean="0">
              <a:solidFill>
                <a:schemeClr val="tx1"/>
              </a:solidFill>
            </a:rPr>
            <a:t>Организм вырабатывает все больше новых клеток, чтобы поддержать баланс в организме</a:t>
          </a:r>
          <a:endParaRPr lang="ru-RU" sz="1600" b="1" dirty="0">
            <a:solidFill>
              <a:schemeClr val="tx1"/>
            </a:solidFill>
          </a:endParaRPr>
        </a:p>
      </dgm:t>
    </dgm:pt>
    <dgm:pt modelId="{AF434310-4B72-43A2-9F5F-372B5EC593AB}" type="parTrans" cxnId="{C6BD3127-05A0-4391-AF98-97E2A78EE910}">
      <dgm:prSet/>
      <dgm:spPr/>
      <dgm:t>
        <a:bodyPr/>
        <a:lstStyle/>
        <a:p>
          <a:endParaRPr lang="ru-RU"/>
        </a:p>
      </dgm:t>
    </dgm:pt>
    <dgm:pt modelId="{81C71262-D9E1-4917-BB4F-115740311021}" type="sibTrans" cxnId="{C6BD3127-05A0-4391-AF98-97E2A78EE910}">
      <dgm:prSet/>
      <dgm:spPr/>
      <dgm:t>
        <a:bodyPr/>
        <a:lstStyle/>
        <a:p>
          <a:endParaRPr lang="ru-RU"/>
        </a:p>
      </dgm:t>
    </dgm:pt>
    <dgm:pt modelId="{2D806AD3-DE1B-4FD3-BDE7-FE2714417F25}">
      <dgm:prSet phldrT="[Текст]" custT="1"/>
      <dgm:spPr/>
      <dgm:t>
        <a:bodyPr/>
        <a:lstStyle/>
        <a:p>
          <a:r>
            <a:rPr lang="ru-RU" sz="1600" b="1" dirty="0" smtClean="0">
              <a:solidFill>
                <a:schemeClr val="tx1"/>
              </a:solidFill>
            </a:rPr>
            <a:t>5-10 лет борьба может идти незаметно для человека</a:t>
          </a:r>
          <a:endParaRPr lang="ru-RU" sz="1600" b="1" dirty="0">
            <a:solidFill>
              <a:schemeClr val="tx1"/>
            </a:solidFill>
          </a:endParaRPr>
        </a:p>
      </dgm:t>
    </dgm:pt>
    <dgm:pt modelId="{94E9AE46-8012-4266-9ACA-549454395CCD}" type="parTrans" cxnId="{A82F0DB2-66BB-4022-B017-61FEC8E12206}">
      <dgm:prSet/>
      <dgm:spPr/>
      <dgm:t>
        <a:bodyPr/>
        <a:lstStyle/>
        <a:p>
          <a:endParaRPr lang="ru-RU"/>
        </a:p>
      </dgm:t>
    </dgm:pt>
    <dgm:pt modelId="{E8FF91A4-6B58-4387-AEFF-0C4432426444}" type="sibTrans" cxnId="{A82F0DB2-66BB-4022-B017-61FEC8E12206}">
      <dgm:prSet/>
      <dgm:spPr/>
      <dgm:t>
        <a:bodyPr/>
        <a:lstStyle/>
        <a:p>
          <a:endParaRPr lang="ru-RU"/>
        </a:p>
      </dgm:t>
    </dgm:pt>
    <dgm:pt modelId="{9A0EA4CB-1389-4CFE-A81A-13CBB41233A5}">
      <dgm:prSet custT="1"/>
      <dgm:spPr/>
      <dgm:t>
        <a:bodyPr/>
        <a:lstStyle/>
        <a:p>
          <a:r>
            <a:rPr lang="ru-RU" sz="1600" b="1" dirty="0" smtClean="0">
              <a:solidFill>
                <a:schemeClr val="tx1"/>
              </a:solidFill>
            </a:rPr>
            <a:t>Внедряется в клетки иммунитета, производит новые копии ВИЧ, убивая их </a:t>
          </a:r>
        </a:p>
      </dgm:t>
    </dgm:pt>
    <dgm:pt modelId="{447149BC-3F6F-4811-987B-AA919FA91C39}" type="parTrans" cxnId="{9AE7872C-3B39-423D-91CE-ECF1EA62688B}">
      <dgm:prSet/>
      <dgm:spPr/>
      <dgm:t>
        <a:bodyPr/>
        <a:lstStyle/>
        <a:p>
          <a:endParaRPr lang="ru-RU"/>
        </a:p>
      </dgm:t>
    </dgm:pt>
    <dgm:pt modelId="{EF92D16B-A266-46C0-A205-AA0E7E0FA212}" type="sibTrans" cxnId="{9AE7872C-3B39-423D-91CE-ECF1EA62688B}">
      <dgm:prSet/>
      <dgm:spPr/>
      <dgm:t>
        <a:bodyPr/>
        <a:lstStyle/>
        <a:p>
          <a:endParaRPr lang="ru-RU"/>
        </a:p>
      </dgm:t>
    </dgm:pt>
    <dgm:pt modelId="{5443A375-7214-4492-B5E0-7839C51CBBA3}">
      <dgm:prSet custT="1"/>
      <dgm:spPr/>
      <dgm:t>
        <a:bodyPr/>
        <a:lstStyle/>
        <a:p>
          <a:r>
            <a:rPr lang="ru-RU" sz="1600" b="1" dirty="0" smtClean="0">
              <a:solidFill>
                <a:schemeClr val="tx1"/>
              </a:solidFill>
            </a:rPr>
            <a:t>В первые 3 месяца организм вырабатывает </a:t>
          </a:r>
          <a:r>
            <a:rPr lang="ru-RU" sz="1600" b="1" dirty="0" err="1" smtClean="0">
              <a:solidFill>
                <a:schemeClr val="tx1"/>
              </a:solidFill>
            </a:rPr>
            <a:t>маркеры</a:t>
          </a:r>
          <a:r>
            <a:rPr lang="ru-RU" sz="1600" b="1" dirty="0" smtClean="0">
              <a:solidFill>
                <a:schemeClr val="tx1"/>
              </a:solidFill>
            </a:rPr>
            <a:t> заболевания – антитела – которые можно выявить в анализе крови – тесте на антитела к ВИЧ</a:t>
          </a:r>
        </a:p>
      </dgm:t>
    </dgm:pt>
    <dgm:pt modelId="{0EEAA018-DB0B-4A93-B39A-6BCE1BBE97F7}" type="parTrans" cxnId="{089D1D9A-C13B-4A25-880B-48527E5F1B5F}">
      <dgm:prSet/>
      <dgm:spPr/>
      <dgm:t>
        <a:bodyPr/>
        <a:lstStyle/>
        <a:p>
          <a:endParaRPr lang="ru-RU"/>
        </a:p>
      </dgm:t>
    </dgm:pt>
    <dgm:pt modelId="{61C69028-FA26-48FB-8A59-7AFBE8002ECE}" type="sibTrans" cxnId="{089D1D9A-C13B-4A25-880B-48527E5F1B5F}">
      <dgm:prSet/>
      <dgm:spPr/>
      <dgm:t>
        <a:bodyPr/>
        <a:lstStyle/>
        <a:p>
          <a:endParaRPr lang="ru-RU"/>
        </a:p>
      </dgm:t>
    </dgm:pt>
    <dgm:pt modelId="{5A98F749-77D7-474F-A6CA-42EBF0AFC406}">
      <dgm:prSet custT="1"/>
      <dgm:spPr/>
      <dgm:t>
        <a:bodyPr/>
        <a:lstStyle/>
        <a:p>
          <a:r>
            <a:rPr lang="ru-RU" sz="1600" b="1" dirty="0" smtClean="0">
              <a:solidFill>
                <a:schemeClr val="tx1"/>
              </a:solidFill>
            </a:rPr>
            <a:t>Ресурсы организма ослабевают, развивается иммунодефицит, последняя стадия ВИЧ-инфекции - СПИД</a:t>
          </a:r>
          <a:endParaRPr lang="ru-RU" sz="1600" b="1" dirty="0">
            <a:solidFill>
              <a:schemeClr val="tx1"/>
            </a:solidFill>
          </a:endParaRPr>
        </a:p>
      </dgm:t>
    </dgm:pt>
    <dgm:pt modelId="{FD572AC1-7C11-458B-B62C-BCA41AB8BD8B}" type="parTrans" cxnId="{BEF48E34-56A5-4C51-979F-4328586EB1A2}">
      <dgm:prSet/>
      <dgm:spPr/>
      <dgm:t>
        <a:bodyPr/>
        <a:lstStyle/>
        <a:p>
          <a:endParaRPr lang="ru-RU"/>
        </a:p>
      </dgm:t>
    </dgm:pt>
    <dgm:pt modelId="{7762C52A-C79D-4723-B18B-5675C05B85DE}" type="sibTrans" cxnId="{BEF48E34-56A5-4C51-979F-4328586EB1A2}">
      <dgm:prSet/>
      <dgm:spPr/>
      <dgm:t>
        <a:bodyPr/>
        <a:lstStyle/>
        <a:p>
          <a:endParaRPr lang="ru-RU"/>
        </a:p>
      </dgm:t>
    </dgm:pt>
    <dgm:pt modelId="{4EA7E103-7B76-4EAD-AB98-7FAF37A40CEF}" type="pres">
      <dgm:prSet presAssocID="{DB2A5979-94BA-4AB0-B820-CD237993C26F}" presName="linear" presStyleCnt="0">
        <dgm:presLayoutVars>
          <dgm:dir/>
          <dgm:animLvl val="lvl"/>
          <dgm:resizeHandles val="exact"/>
        </dgm:presLayoutVars>
      </dgm:prSet>
      <dgm:spPr/>
      <dgm:t>
        <a:bodyPr/>
        <a:lstStyle/>
        <a:p>
          <a:endParaRPr lang="ru-RU"/>
        </a:p>
      </dgm:t>
    </dgm:pt>
    <dgm:pt modelId="{5BD9C66B-9C35-4886-BDBB-A89E3EF91D5F}" type="pres">
      <dgm:prSet presAssocID="{27FA987A-08DA-42C4-9CCA-94E3FD4BF9D1}" presName="parentLin" presStyleCnt="0"/>
      <dgm:spPr/>
    </dgm:pt>
    <dgm:pt modelId="{46191A69-34AB-404B-8F83-363DAC1E91FC}" type="pres">
      <dgm:prSet presAssocID="{27FA987A-08DA-42C4-9CCA-94E3FD4BF9D1}" presName="parentLeftMargin" presStyleLbl="node1" presStyleIdx="0" presStyleCnt="6"/>
      <dgm:spPr/>
      <dgm:t>
        <a:bodyPr/>
        <a:lstStyle/>
        <a:p>
          <a:endParaRPr lang="ru-RU"/>
        </a:p>
      </dgm:t>
    </dgm:pt>
    <dgm:pt modelId="{7A5F5F80-D638-4946-BE81-D9E84A39F0E4}" type="pres">
      <dgm:prSet presAssocID="{27FA987A-08DA-42C4-9CCA-94E3FD4BF9D1}" presName="parentText" presStyleLbl="node1" presStyleIdx="0" presStyleCnt="6" custScaleY="296405">
        <dgm:presLayoutVars>
          <dgm:chMax val="0"/>
          <dgm:bulletEnabled val="1"/>
        </dgm:presLayoutVars>
      </dgm:prSet>
      <dgm:spPr/>
      <dgm:t>
        <a:bodyPr/>
        <a:lstStyle/>
        <a:p>
          <a:endParaRPr lang="ru-RU"/>
        </a:p>
      </dgm:t>
    </dgm:pt>
    <dgm:pt modelId="{5FA4A3D1-5726-4204-A7E5-E829998FB1CE}" type="pres">
      <dgm:prSet presAssocID="{27FA987A-08DA-42C4-9CCA-94E3FD4BF9D1}" presName="negativeSpace" presStyleCnt="0"/>
      <dgm:spPr/>
    </dgm:pt>
    <dgm:pt modelId="{983CDDA6-2993-4296-8E1E-C5A2B9CC83DB}" type="pres">
      <dgm:prSet presAssocID="{27FA987A-08DA-42C4-9CCA-94E3FD4BF9D1}" presName="childText" presStyleLbl="conFgAcc1" presStyleIdx="0" presStyleCnt="6">
        <dgm:presLayoutVars>
          <dgm:bulletEnabled val="1"/>
        </dgm:presLayoutVars>
      </dgm:prSet>
      <dgm:spPr/>
    </dgm:pt>
    <dgm:pt modelId="{96165037-E046-45C0-B21D-0B95AA2C1426}" type="pres">
      <dgm:prSet presAssocID="{62865646-093C-4004-81E1-F978C966FBB8}" presName="spaceBetweenRectangles" presStyleCnt="0"/>
      <dgm:spPr/>
    </dgm:pt>
    <dgm:pt modelId="{522928BE-9FB0-4F10-A5B5-8B1F90FFE769}" type="pres">
      <dgm:prSet presAssocID="{9A0EA4CB-1389-4CFE-A81A-13CBB41233A5}" presName="parentLin" presStyleCnt="0"/>
      <dgm:spPr/>
    </dgm:pt>
    <dgm:pt modelId="{8F46BDCE-8C86-45C1-BC23-0654D7B17972}" type="pres">
      <dgm:prSet presAssocID="{9A0EA4CB-1389-4CFE-A81A-13CBB41233A5}" presName="parentLeftMargin" presStyleLbl="node1" presStyleIdx="0" presStyleCnt="6"/>
      <dgm:spPr/>
      <dgm:t>
        <a:bodyPr/>
        <a:lstStyle/>
        <a:p>
          <a:endParaRPr lang="ru-RU"/>
        </a:p>
      </dgm:t>
    </dgm:pt>
    <dgm:pt modelId="{76606882-BE71-4490-B45D-88A6FE27C470}" type="pres">
      <dgm:prSet presAssocID="{9A0EA4CB-1389-4CFE-A81A-13CBB41233A5}" presName="parentText" presStyleLbl="node1" presStyleIdx="1" presStyleCnt="6" custScaleY="288473">
        <dgm:presLayoutVars>
          <dgm:chMax val="0"/>
          <dgm:bulletEnabled val="1"/>
        </dgm:presLayoutVars>
      </dgm:prSet>
      <dgm:spPr/>
      <dgm:t>
        <a:bodyPr/>
        <a:lstStyle/>
        <a:p>
          <a:endParaRPr lang="ru-RU"/>
        </a:p>
      </dgm:t>
    </dgm:pt>
    <dgm:pt modelId="{DBB807F6-BBBA-4662-B83A-F34D3B31E4F0}" type="pres">
      <dgm:prSet presAssocID="{9A0EA4CB-1389-4CFE-A81A-13CBB41233A5}" presName="negativeSpace" presStyleCnt="0"/>
      <dgm:spPr/>
    </dgm:pt>
    <dgm:pt modelId="{207C98C1-14F5-4582-AE85-EDAAE844C090}" type="pres">
      <dgm:prSet presAssocID="{9A0EA4CB-1389-4CFE-A81A-13CBB41233A5}" presName="childText" presStyleLbl="conFgAcc1" presStyleIdx="1" presStyleCnt="6">
        <dgm:presLayoutVars>
          <dgm:bulletEnabled val="1"/>
        </dgm:presLayoutVars>
      </dgm:prSet>
      <dgm:spPr/>
    </dgm:pt>
    <dgm:pt modelId="{4DFE8BEC-8CAD-4D83-A504-D3A92DAB791A}" type="pres">
      <dgm:prSet presAssocID="{EF92D16B-A266-46C0-A205-AA0E7E0FA212}" presName="spaceBetweenRectangles" presStyleCnt="0"/>
      <dgm:spPr/>
    </dgm:pt>
    <dgm:pt modelId="{7E2DDCF1-A3E5-435A-81E2-C368BEA76DBB}" type="pres">
      <dgm:prSet presAssocID="{5443A375-7214-4492-B5E0-7839C51CBBA3}" presName="parentLin" presStyleCnt="0"/>
      <dgm:spPr/>
    </dgm:pt>
    <dgm:pt modelId="{E621AFF3-BE96-4BFD-9DC3-4A2AB8459C16}" type="pres">
      <dgm:prSet presAssocID="{5443A375-7214-4492-B5E0-7839C51CBBA3}" presName="parentLeftMargin" presStyleLbl="node1" presStyleIdx="1" presStyleCnt="6"/>
      <dgm:spPr/>
      <dgm:t>
        <a:bodyPr/>
        <a:lstStyle/>
        <a:p>
          <a:endParaRPr lang="ru-RU"/>
        </a:p>
      </dgm:t>
    </dgm:pt>
    <dgm:pt modelId="{2251F8D8-9305-4FC1-B1EF-238901E1B64A}" type="pres">
      <dgm:prSet presAssocID="{5443A375-7214-4492-B5E0-7839C51CBBA3}" presName="parentText" presStyleLbl="node1" presStyleIdx="2" presStyleCnt="6" custScaleY="284508">
        <dgm:presLayoutVars>
          <dgm:chMax val="0"/>
          <dgm:bulletEnabled val="1"/>
        </dgm:presLayoutVars>
      </dgm:prSet>
      <dgm:spPr/>
      <dgm:t>
        <a:bodyPr/>
        <a:lstStyle/>
        <a:p>
          <a:endParaRPr lang="ru-RU"/>
        </a:p>
      </dgm:t>
    </dgm:pt>
    <dgm:pt modelId="{B8D475E4-DADC-467F-B5DA-0E58EDC85E95}" type="pres">
      <dgm:prSet presAssocID="{5443A375-7214-4492-B5E0-7839C51CBBA3}" presName="negativeSpace" presStyleCnt="0"/>
      <dgm:spPr/>
    </dgm:pt>
    <dgm:pt modelId="{82BD7B6E-787F-4FD6-B8B6-F2B66F100A01}" type="pres">
      <dgm:prSet presAssocID="{5443A375-7214-4492-B5E0-7839C51CBBA3}" presName="childText" presStyleLbl="conFgAcc1" presStyleIdx="2" presStyleCnt="6">
        <dgm:presLayoutVars>
          <dgm:bulletEnabled val="1"/>
        </dgm:presLayoutVars>
      </dgm:prSet>
      <dgm:spPr/>
    </dgm:pt>
    <dgm:pt modelId="{82A75234-4862-4D94-A2AB-8DE252C918BE}" type="pres">
      <dgm:prSet presAssocID="{61C69028-FA26-48FB-8A59-7AFBE8002ECE}" presName="spaceBetweenRectangles" presStyleCnt="0"/>
      <dgm:spPr/>
    </dgm:pt>
    <dgm:pt modelId="{E78D3076-D03E-4CA2-A31A-29BC0244B769}" type="pres">
      <dgm:prSet presAssocID="{71075513-3504-4081-B613-F9F0158F734F}" presName="parentLin" presStyleCnt="0"/>
      <dgm:spPr/>
    </dgm:pt>
    <dgm:pt modelId="{2427B763-717D-42FB-A6BA-33BC71A6A1CA}" type="pres">
      <dgm:prSet presAssocID="{71075513-3504-4081-B613-F9F0158F734F}" presName="parentLeftMargin" presStyleLbl="node1" presStyleIdx="2" presStyleCnt="6"/>
      <dgm:spPr/>
      <dgm:t>
        <a:bodyPr/>
        <a:lstStyle/>
        <a:p>
          <a:endParaRPr lang="ru-RU"/>
        </a:p>
      </dgm:t>
    </dgm:pt>
    <dgm:pt modelId="{3EC9B9AA-4DEF-4BFC-90DE-7279D0B4D06B}" type="pres">
      <dgm:prSet presAssocID="{71075513-3504-4081-B613-F9F0158F734F}" presName="parentText" presStyleLbl="node1" presStyleIdx="3" presStyleCnt="6" custScaleY="282525">
        <dgm:presLayoutVars>
          <dgm:chMax val="0"/>
          <dgm:bulletEnabled val="1"/>
        </dgm:presLayoutVars>
      </dgm:prSet>
      <dgm:spPr/>
      <dgm:t>
        <a:bodyPr/>
        <a:lstStyle/>
        <a:p>
          <a:endParaRPr lang="ru-RU"/>
        </a:p>
      </dgm:t>
    </dgm:pt>
    <dgm:pt modelId="{924A3295-09FE-4443-BF18-8D7254D600DB}" type="pres">
      <dgm:prSet presAssocID="{71075513-3504-4081-B613-F9F0158F734F}" presName="negativeSpace" presStyleCnt="0"/>
      <dgm:spPr/>
    </dgm:pt>
    <dgm:pt modelId="{DA1AB5F3-3E95-4570-A8DF-18E68A8D7F21}" type="pres">
      <dgm:prSet presAssocID="{71075513-3504-4081-B613-F9F0158F734F}" presName="childText" presStyleLbl="conFgAcc1" presStyleIdx="3" presStyleCnt="6">
        <dgm:presLayoutVars>
          <dgm:bulletEnabled val="1"/>
        </dgm:presLayoutVars>
      </dgm:prSet>
      <dgm:spPr/>
    </dgm:pt>
    <dgm:pt modelId="{B9C9BBCA-FF38-45A1-A733-045F879440D0}" type="pres">
      <dgm:prSet presAssocID="{81C71262-D9E1-4917-BB4F-115740311021}" presName="spaceBetweenRectangles" presStyleCnt="0"/>
      <dgm:spPr/>
    </dgm:pt>
    <dgm:pt modelId="{126D2D4C-24A1-4B9D-B041-1F9F5AA64923}" type="pres">
      <dgm:prSet presAssocID="{2D806AD3-DE1B-4FD3-BDE7-FE2714417F25}" presName="parentLin" presStyleCnt="0"/>
      <dgm:spPr/>
    </dgm:pt>
    <dgm:pt modelId="{71E552DF-3C7C-44E5-8168-BCEA58269506}" type="pres">
      <dgm:prSet presAssocID="{2D806AD3-DE1B-4FD3-BDE7-FE2714417F25}" presName="parentLeftMargin" presStyleLbl="node1" presStyleIdx="3" presStyleCnt="6"/>
      <dgm:spPr/>
      <dgm:t>
        <a:bodyPr/>
        <a:lstStyle/>
        <a:p>
          <a:endParaRPr lang="ru-RU"/>
        </a:p>
      </dgm:t>
    </dgm:pt>
    <dgm:pt modelId="{19123658-1A85-429B-900A-01D595497DAD}" type="pres">
      <dgm:prSet presAssocID="{2D806AD3-DE1B-4FD3-BDE7-FE2714417F25}" presName="parentText" presStyleLbl="node1" presStyleIdx="4" presStyleCnt="6" custScaleY="281533">
        <dgm:presLayoutVars>
          <dgm:chMax val="0"/>
          <dgm:bulletEnabled val="1"/>
        </dgm:presLayoutVars>
      </dgm:prSet>
      <dgm:spPr/>
      <dgm:t>
        <a:bodyPr/>
        <a:lstStyle/>
        <a:p>
          <a:endParaRPr lang="ru-RU"/>
        </a:p>
      </dgm:t>
    </dgm:pt>
    <dgm:pt modelId="{06ACE3D1-272C-4151-AAC3-94BD11BE9FC8}" type="pres">
      <dgm:prSet presAssocID="{2D806AD3-DE1B-4FD3-BDE7-FE2714417F25}" presName="negativeSpace" presStyleCnt="0"/>
      <dgm:spPr/>
    </dgm:pt>
    <dgm:pt modelId="{2922624F-61BA-42EE-B4EA-2F9DC66F5BA3}" type="pres">
      <dgm:prSet presAssocID="{2D806AD3-DE1B-4FD3-BDE7-FE2714417F25}" presName="childText" presStyleLbl="conFgAcc1" presStyleIdx="4" presStyleCnt="6">
        <dgm:presLayoutVars>
          <dgm:bulletEnabled val="1"/>
        </dgm:presLayoutVars>
      </dgm:prSet>
      <dgm:spPr/>
    </dgm:pt>
    <dgm:pt modelId="{FDC0FF5A-CE35-4F3F-9974-074024393606}" type="pres">
      <dgm:prSet presAssocID="{E8FF91A4-6B58-4387-AEFF-0C4432426444}" presName="spaceBetweenRectangles" presStyleCnt="0"/>
      <dgm:spPr/>
    </dgm:pt>
    <dgm:pt modelId="{AB4DE7EF-C7D4-408C-AD64-D3FFE10DCE59}" type="pres">
      <dgm:prSet presAssocID="{5A98F749-77D7-474F-A6CA-42EBF0AFC406}" presName="parentLin" presStyleCnt="0"/>
      <dgm:spPr/>
    </dgm:pt>
    <dgm:pt modelId="{EA3EAB02-15EC-4501-9854-5908FACC2DCF}" type="pres">
      <dgm:prSet presAssocID="{5A98F749-77D7-474F-A6CA-42EBF0AFC406}" presName="parentLeftMargin" presStyleLbl="node1" presStyleIdx="4" presStyleCnt="6"/>
      <dgm:spPr/>
      <dgm:t>
        <a:bodyPr/>
        <a:lstStyle/>
        <a:p>
          <a:endParaRPr lang="ru-RU"/>
        </a:p>
      </dgm:t>
    </dgm:pt>
    <dgm:pt modelId="{9411060C-B635-4731-833C-F6B9BE71E67B}" type="pres">
      <dgm:prSet presAssocID="{5A98F749-77D7-474F-A6CA-42EBF0AFC406}" presName="parentText" presStyleLbl="node1" presStyleIdx="5" presStyleCnt="6" custScaleY="321693">
        <dgm:presLayoutVars>
          <dgm:chMax val="0"/>
          <dgm:bulletEnabled val="1"/>
        </dgm:presLayoutVars>
      </dgm:prSet>
      <dgm:spPr/>
      <dgm:t>
        <a:bodyPr/>
        <a:lstStyle/>
        <a:p>
          <a:endParaRPr lang="ru-RU"/>
        </a:p>
      </dgm:t>
    </dgm:pt>
    <dgm:pt modelId="{37566C02-7309-4ED5-BA00-21B64E0E10B4}" type="pres">
      <dgm:prSet presAssocID="{5A98F749-77D7-474F-A6CA-42EBF0AFC406}" presName="negativeSpace" presStyleCnt="0"/>
      <dgm:spPr/>
    </dgm:pt>
    <dgm:pt modelId="{AA96D013-1F04-4858-B51B-E3EED13BD77A}" type="pres">
      <dgm:prSet presAssocID="{5A98F749-77D7-474F-A6CA-42EBF0AFC406}" presName="childText" presStyleLbl="conFgAcc1" presStyleIdx="5" presStyleCnt="6">
        <dgm:presLayoutVars>
          <dgm:bulletEnabled val="1"/>
        </dgm:presLayoutVars>
      </dgm:prSet>
      <dgm:spPr/>
    </dgm:pt>
  </dgm:ptLst>
  <dgm:cxnLst>
    <dgm:cxn modelId="{3A33D6D9-F16C-49B2-A3E6-D278CC6AE745}" type="presOf" srcId="{5A98F749-77D7-474F-A6CA-42EBF0AFC406}" destId="{9411060C-B635-4731-833C-F6B9BE71E67B}" srcOrd="1" destOrd="0" presId="urn:microsoft.com/office/officeart/2005/8/layout/list1"/>
    <dgm:cxn modelId="{BEF48E34-56A5-4C51-979F-4328586EB1A2}" srcId="{DB2A5979-94BA-4AB0-B820-CD237993C26F}" destId="{5A98F749-77D7-474F-A6CA-42EBF0AFC406}" srcOrd="5" destOrd="0" parTransId="{FD572AC1-7C11-458B-B62C-BCA41AB8BD8B}" sibTransId="{7762C52A-C79D-4723-B18B-5675C05B85DE}"/>
    <dgm:cxn modelId="{DDF43941-BD9A-4230-90C8-095AA2F3E31B}" type="presOf" srcId="{27FA987A-08DA-42C4-9CCA-94E3FD4BF9D1}" destId="{46191A69-34AB-404B-8F83-363DAC1E91FC}" srcOrd="0" destOrd="0" presId="urn:microsoft.com/office/officeart/2005/8/layout/list1"/>
    <dgm:cxn modelId="{32409C59-F487-4184-8E64-870F437EC1CE}" type="presOf" srcId="{DB2A5979-94BA-4AB0-B820-CD237993C26F}" destId="{4EA7E103-7B76-4EAD-AB98-7FAF37A40CEF}" srcOrd="0" destOrd="0" presId="urn:microsoft.com/office/officeart/2005/8/layout/list1"/>
    <dgm:cxn modelId="{6D728BE7-3725-45D6-A1E8-DD54D865008E}" type="presOf" srcId="{5A98F749-77D7-474F-A6CA-42EBF0AFC406}" destId="{EA3EAB02-15EC-4501-9854-5908FACC2DCF}" srcOrd="0" destOrd="0" presId="urn:microsoft.com/office/officeart/2005/8/layout/list1"/>
    <dgm:cxn modelId="{AB1D19A5-90AB-469D-AD21-D7FF48DBA917}" type="presOf" srcId="{9A0EA4CB-1389-4CFE-A81A-13CBB41233A5}" destId="{76606882-BE71-4490-B45D-88A6FE27C470}" srcOrd="1" destOrd="0" presId="urn:microsoft.com/office/officeart/2005/8/layout/list1"/>
    <dgm:cxn modelId="{A92CD8BC-9D60-4446-B8F5-4ACEE9C3A36D}" type="presOf" srcId="{9A0EA4CB-1389-4CFE-A81A-13CBB41233A5}" destId="{8F46BDCE-8C86-45C1-BC23-0654D7B17972}" srcOrd="0" destOrd="0" presId="urn:microsoft.com/office/officeart/2005/8/layout/list1"/>
    <dgm:cxn modelId="{A82F0DB2-66BB-4022-B017-61FEC8E12206}" srcId="{DB2A5979-94BA-4AB0-B820-CD237993C26F}" destId="{2D806AD3-DE1B-4FD3-BDE7-FE2714417F25}" srcOrd="4" destOrd="0" parTransId="{94E9AE46-8012-4266-9ACA-549454395CCD}" sibTransId="{E8FF91A4-6B58-4387-AEFF-0C4432426444}"/>
    <dgm:cxn modelId="{622DF0F0-A227-4665-93D1-FC6720702A45}" type="presOf" srcId="{5443A375-7214-4492-B5E0-7839C51CBBA3}" destId="{2251F8D8-9305-4FC1-B1EF-238901E1B64A}" srcOrd="1" destOrd="0" presId="urn:microsoft.com/office/officeart/2005/8/layout/list1"/>
    <dgm:cxn modelId="{E1A7D422-1B1D-4D14-B1AA-4A44710E08F3}" type="presOf" srcId="{2D806AD3-DE1B-4FD3-BDE7-FE2714417F25}" destId="{19123658-1A85-429B-900A-01D595497DAD}" srcOrd="1" destOrd="0" presId="urn:microsoft.com/office/officeart/2005/8/layout/list1"/>
    <dgm:cxn modelId="{FD8E80BB-9B13-4765-9F59-9C31404EC2DC}" type="presOf" srcId="{27FA987A-08DA-42C4-9CCA-94E3FD4BF9D1}" destId="{7A5F5F80-D638-4946-BE81-D9E84A39F0E4}" srcOrd="1" destOrd="0" presId="urn:microsoft.com/office/officeart/2005/8/layout/list1"/>
    <dgm:cxn modelId="{ED6F5930-588B-4B21-BDBA-F18C75FA3A2C}" type="presOf" srcId="{5443A375-7214-4492-B5E0-7839C51CBBA3}" destId="{E621AFF3-BE96-4BFD-9DC3-4A2AB8459C16}" srcOrd="0" destOrd="0" presId="urn:microsoft.com/office/officeart/2005/8/layout/list1"/>
    <dgm:cxn modelId="{F731A1FB-BE8A-4B40-83A8-7185E568AA8F}" type="presOf" srcId="{2D806AD3-DE1B-4FD3-BDE7-FE2714417F25}" destId="{71E552DF-3C7C-44E5-8168-BCEA58269506}" srcOrd="0" destOrd="0" presId="urn:microsoft.com/office/officeart/2005/8/layout/list1"/>
    <dgm:cxn modelId="{089D1D9A-C13B-4A25-880B-48527E5F1B5F}" srcId="{DB2A5979-94BA-4AB0-B820-CD237993C26F}" destId="{5443A375-7214-4492-B5E0-7839C51CBBA3}" srcOrd="2" destOrd="0" parTransId="{0EEAA018-DB0B-4A93-B39A-6BCE1BBE97F7}" sibTransId="{61C69028-FA26-48FB-8A59-7AFBE8002ECE}"/>
    <dgm:cxn modelId="{FF9E3349-B90D-4FB5-95CD-B5E7586345F5}" type="presOf" srcId="{71075513-3504-4081-B613-F9F0158F734F}" destId="{3EC9B9AA-4DEF-4BFC-90DE-7279D0B4D06B}" srcOrd="1" destOrd="0" presId="urn:microsoft.com/office/officeart/2005/8/layout/list1"/>
    <dgm:cxn modelId="{5DDFD3C4-B65D-4F94-8E69-E5B97B49136E}" srcId="{DB2A5979-94BA-4AB0-B820-CD237993C26F}" destId="{27FA987A-08DA-42C4-9CCA-94E3FD4BF9D1}" srcOrd="0" destOrd="0" parTransId="{0DA6ED0E-C1DB-437E-ACEB-B993EFE361BF}" sibTransId="{62865646-093C-4004-81E1-F978C966FBB8}"/>
    <dgm:cxn modelId="{9AE7872C-3B39-423D-91CE-ECF1EA62688B}" srcId="{DB2A5979-94BA-4AB0-B820-CD237993C26F}" destId="{9A0EA4CB-1389-4CFE-A81A-13CBB41233A5}" srcOrd="1" destOrd="0" parTransId="{447149BC-3F6F-4811-987B-AA919FA91C39}" sibTransId="{EF92D16B-A266-46C0-A205-AA0E7E0FA212}"/>
    <dgm:cxn modelId="{C6BD3127-05A0-4391-AF98-97E2A78EE910}" srcId="{DB2A5979-94BA-4AB0-B820-CD237993C26F}" destId="{71075513-3504-4081-B613-F9F0158F734F}" srcOrd="3" destOrd="0" parTransId="{AF434310-4B72-43A2-9F5F-372B5EC593AB}" sibTransId="{81C71262-D9E1-4917-BB4F-115740311021}"/>
    <dgm:cxn modelId="{A583DCAB-67A2-420E-B8B3-AA1CBD761529}" type="presOf" srcId="{71075513-3504-4081-B613-F9F0158F734F}" destId="{2427B763-717D-42FB-A6BA-33BC71A6A1CA}" srcOrd="0" destOrd="0" presId="urn:microsoft.com/office/officeart/2005/8/layout/list1"/>
    <dgm:cxn modelId="{3DED2DC8-5562-4CFC-8773-D2C880876A6B}" type="presParOf" srcId="{4EA7E103-7B76-4EAD-AB98-7FAF37A40CEF}" destId="{5BD9C66B-9C35-4886-BDBB-A89E3EF91D5F}" srcOrd="0" destOrd="0" presId="urn:microsoft.com/office/officeart/2005/8/layout/list1"/>
    <dgm:cxn modelId="{4B77637D-4046-4559-8BF3-86545106648F}" type="presParOf" srcId="{5BD9C66B-9C35-4886-BDBB-A89E3EF91D5F}" destId="{46191A69-34AB-404B-8F83-363DAC1E91FC}" srcOrd="0" destOrd="0" presId="urn:microsoft.com/office/officeart/2005/8/layout/list1"/>
    <dgm:cxn modelId="{E5B02904-98F8-427D-A0B4-9B07EC244048}" type="presParOf" srcId="{5BD9C66B-9C35-4886-BDBB-A89E3EF91D5F}" destId="{7A5F5F80-D638-4946-BE81-D9E84A39F0E4}" srcOrd="1" destOrd="0" presId="urn:microsoft.com/office/officeart/2005/8/layout/list1"/>
    <dgm:cxn modelId="{8E64F579-AEFA-4F65-85BA-45C8A1CD6731}" type="presParOf" srcId="{4EA7E103-7B76-4EAD-AB98-7FAF37A40CEF}" destId="{5FA4A3D1-5726-4204-A7E5-E829998FB1CE}" srcOrd="1" destOrd="0" presId="urn:microsoft.com/office/officeart/2005/8/layout/list1"/>
    <dgm:cxn modelId="{0147EBD1-1D7E-42E3-A2FD-5CD9E94927C4}" type="presParOf" srcId="{4EA7E103-7B76-4EAD-AB98-7FAF37A40CEF}" destId="{983CDDA6-2993-4296-8E1E-C5A2B9CC83DB}" srcOrd="2" destOrd="0" presId="urn:microsoft.com/office/officeart/2005/8/layout/list1"/>
    <dgm:cxn modelId="{06B9B206-A516-4C6D-AB86-2E00BD6699F5}" type="presParOf" srcId="{4EA7E103-7B76-4EAD-AB98-7FAF37A40CEF}" destId="{96165037-E046-45C0-B21D-0B95AA2C1426}" srcOrd="3" destOrd="0" presId="urn:microsoft.com/office/officeart/2005/8/layout/list1"/>
    <dgm:cxn modelId="{19968C2E-DDCF-447A-A7FF-762FCE3BA1DD}" type="presParOf" srcId="{4EA7E103-7B76-4EAD-AB98-7FAF37A40CEF}" destId="{522928BE-9FB0-4F10-A5B5-8B1F90FFE769}" srcOrd="4" destOrd="0" presId="urn:microsoft.com/office/officeart/2005/8/layout/list1"/>
    <dgm:cxn modelId="{8086565D-57CB-43F7-AF9C-E0AF97AFEB25}" type="presParOf" srcId="{522928BE-9FB0-4F10-A5B5-8B1F90FFE769}" destId="{8F46BDCE-8C86-45C1-BC23-0654D7B17972}" srcOrd="0" destOrd="0" presId="urn:microsoft.com/office/officeart/2005/8/layout/list1"/>
    <dgm:cxn modelId="{F6E8A092-77BB-43A3-A5EF-7363727A131F}" type="presParOf" srcId="{522928BE-9FB0-4F10-A5B5-8B1F90FFE769}" destId="{76606882-BE71-4490-B45D-88A6FE27C470}" srcOrd="1" destOrd="0" presId="urn:microsoft.com/office/officeart/2005/8/layout/list1"/>
    <dgm:cxn modelId="{E74EB7CC-8AD2-4E2A-B846-37E5012B8670}" type="presParOf" srcId="{4EA7E103-7B76-4EAD-AB98-7FAF37A40CEF}" destId="{DBB807F6-BBBA-4662-B83A-F34D3B31E4F0}" srcOrd="5" destOrd="0" presId="urn:microsoft.com/office/officeart/2005/8/layout/list1"/>
    <dgm:cxn modelId="{0DBE665A-0FC6-455C-8598-7C6A3FB7546F}" type="presParOf" srcId="{4EA7E103-7B76-4EAD-AB98-7FAF37A40CEF}" destId="{207C98C1-14F5-4582-AE85-EDAAE844C090}" srcOrd="6" destOrd="0" presId="urn:microsoft.com/office/officeart/2005/8/layout/list1"/>
    <dgm:cxn modelId="{874557A3-7768-48BF-AD7F-93C86BE5F512}" type="presParOf" srcId="{4EA7E103-7B76-4EAD-AB98-7FAF37A40CEF}" destId="{4DFE8BEC-8CAD-4D83-A504-D3A92DAB791A}" srcOrd="7" destOrd="0" presId="urn:microsoft.com/office/officeart/2005/8/layout/list1"/>
    <dgm:cxn modelId="{5AE14169-2CAD-456E-91CE-7B96600C6DB0}" type="presParOf" srcId="{4EA7E103-7B76-4EAD-AB98-7FAF37A40CEF}" destId="{7E2DDCF1-A3E5-435A-81E2-C368BEA76DBB}" srcOrd="8" destOrd="0" presId="urn:microsoft.com/office/officeart/2005/8/layout/list1"/>
    <dgm:cxn modelId="{D5F37D8F-560C-4393-B77C-E7927F1DD33B}" type="presParOf" srcId="{7E2DDCF1-A3E5-435A-81E2-C368BEA76DBB}" destId="{E621AFF3-BE96-4BFD-9DC3-4A2AB8459C16}" srcOrd="0" destOrd="0" presId="urn:microsoft.com/office/officeart/2005/8/layout/list1"/>
    <dgm:cxn modelId="{2ED2B34C-8F26-4B91-B6BC-DED7EC8973B4}" type="presParOf" srcId="{7E2DDCF1-A3E5-435A-81E2-C368BEA76DBB}" destId="{2251F8D8-9305-4FC1-B1EF-238901E1B64A}" srcOrd="1" destOrd="0" presId="urn:microsoft.com/office/officeart/2005/8/layout/list1"/>
    <dgm:cxn modelId="{83AF8889-037F-4102-85E1-19060255F541}" type="presParOf" srcId="{4EA7E103-7B76-4EAD-AB98-7FAF37A40CEF}" destId="{B8D475E4-DADC-467F-B5DA-0E58EDC85E95}" srcOrd="9" destOrd="0" presId="urn:microsoft.com/office/officeart/2005/8/layout/list1"/>
    <dgm:cxn modelId="{D18FB2DE-1645-405C-9C8F-332ECB24C60D}" type="presParOf" srcId="{4EA7E103-7B76-4EAD-AB98-7FAF37A40CEF}" destId="{82BD7B6E-787F-4FD6-B8B6-F2B66F100A01}" srcOrd="10" destOrd="0" presId="urn:microsoft.com/office/officeart/2005/8/layout/list1"/>
    <dgm:cxn modelId="{C51B6109-2C52-4C83-9461-7A6AFC2C3C90}" type="presParOf" srcId="{4EA7E103-7B76-4EAD-AB98-7FAF37A40CEF}" destId="{82A75234-4862-4D94-A2AB-8DE252C918BE}" srcOrd="11" destOrd="0" presId="urn:microsoft.com/office/officeart/2005/8/layout/list1"/>
    <dgm:cxn modelId="{31DCCE29-61BA-4146-AABD-443A57165509}" type="presParOf" srcId="{4EA7E103-7B76-4EAD-AB98-7FAF37A40CEF}" destId="{E78D3076-D03E-4CA2-A31A-29BC0244B769}" srcOrd="12" destOrd="0" presId="urn:microsoft.com/office/officeart/2005/8/layout/list1"/>
    <dgm:cxn modelId="{9686908A-2CE7-499F-8DB4-EBF5B620DA22}" type="presParOf" srcId="{E78D3076-D03E-4CA2-A31A-29BC0244B769}" destId="{2427B763-717D-42FB-A6BA-33BC71A6A1CA}" srcOrd="0" destOrd="0" presId="urn:microsoft.com/office/officeart/2005/8/layout/list1"/>
    <dgm:cxn modelId="{3245D648-2F2E-4B8E-A623-164132FA861A}" type="presParOf" srcId="{E78D3076-D03E-4CA2-A31A-29BC0244B769}" destId="{3EC9B9AA-4DEF-4BFC-90DE-7279D0B4D06B}" srcOrd="1" destOrd="0" presId="urn:microsoft.com/office/officeart/2005/8/layout/list1"/>
    <dgm:cxn modelId="{1D43AC59-1D46-4A91-86FA-BB3EFDFCB200}" type="presParOf" srcId="{4EA7E103-7B76-4EAD-AB98-7FAF37A40CEF}" destId="{924A3295-09FE-4443-BF18-8D7254D600DB}" srcOrd="13" destOrd="0" presId="urn:microsoft.com/office/officeart/2005/8/layout/list1"/>
    <dgm:cxn modelId="{B993AF59-1710-4560-A1D2-8F48326B915A}" type="presParOf" srcId="{4EA7E103-7B76-4EAD-AB98-7FAF37A40CEF}" destId="{DA1AB5F3-3E95-4570-A8DF-18E68A8D7F21}" srcOrd="14" destOrd="0" presId="urn:microsoft.com/office/officeart/2005/8/layout/list1"/>
    <dgm:cxn modelId="{5EBD5A4D-295F-4DB7-A586-8A57AB54135D}" type="presParOf" srcId="{4EA7E103-7B76-4EAD-AB98-7FAF37A40CEF}" destId="{B9C9BBCA-FF38-45A1-A733-045F879440D0}" srcOrd="15" destOrd="0" presId="urn:microsoft.com/office/officeart/2005/8/layout/list1"/>
    <dgm:cxn modelId="{FF2CA206-06DE-435A-9516-C4256FCAE7DE}" type="presParOf" srcId="{4EA7E103-7B76-4EAD-AB98-7FAF37A40CEF}" destId="{126D2D4C-24A1-4B9D-B041-1F9F5AA64923}" srcOrd="16" destOrd="0" presId="urn:microsoft.com/office/officeart/2005/8/layout/list1"/>
    <dgm:cxn modelId="{80A24FB8-1379-433B-B1E9-9D48265BE74F}" type="presParOf" srcId="{126D2D4C-24A1-4B9D-B041-1F9F5AA64923}" destId="{71E552DF-3C7C-44E5-8168-BCEA58269506}" srcOrd="0" destOrd="0" presId="urn:microsoft.com/office/officeart/2005/8/layout/list1"/>
    <dgm:cxn modelId="{00CAF706-0AD3-4691-86F4-53F95616BA1F}" type="presParOf" srcId="{126D2D4C-24A1-4B9D-B041-1F9F5AA64923}" destId="{19123658-1A85-429B-900A-01D595497DAD}" srcOrd="1" destOrd="0" presId="urn:microsoft.com/office/officeart/2005/8/layout/list1"/>
    <dgm:cxn modelId="{438D5F22-9578-4F75-B4D4-F39C8DDDD3A4}" type="presParOf" srcId="{4EA7E103-7B76-4EAD-AB98-7FAF37A40CEF}" destId="{06ACE3D1-272C-4151-AAC3-94BD11BE9FC8}" srcOrd="17" destOrd="0" presId="urn:microsoft.com/office/officeart/2005/8/layout/list1"/>
    <dgm:cxn modelId="{5AF3BA4D-DBB5-4C37-9804-8533488F9FD9}" type="presParOf" srcId="{4EA7E103-7B76-4EAD-AB98-7FAF37A40CEF}" destId="{2922624F-61BA-42EE-B4EA-2F9DC66F5BA3}" srcOrd="18" destOrd="0" presId="urn:microsoft.com/office/officeart/2005/8/layout/list1"/>
    <dgm:cxn modelId="{AEA0B0F5-5528-4750-B9E3-61E892023A95}" type="presParOf" srcId="{4EA7E103-7B76-4EAD-AB98-7FAF37A40CEF}" destId="{FDC0FF5A-CE35-4F3F-9974-074024393606}" srcOrd="19" destOrd="0" presId="urn:microsoft.com/office/officeart/2005/8/layout/list1"/>
    <dgm:cxn modelId="{E040364E-47EE-43BE-98E3-3C122224EEB8}" type="presParOf" srcId="{4EA7E103-7B76-4EAD-AB98-7FAF37A40CEF}" destId="{AB4DE7EF-C7D4-408C-AD64-D3FFE10DCE59}" srcOrd="20" destOrd="0" presId="urn:microsoft.com/office/officeart/2005/8/layout/list1"/>
    <dgm:cxn modelId="{CC520B4D-5025-427D-AE18-4FF79E4EB1BB}" type="presParOf" srcId="{AB4DE7EF-C7D4-408C-AD64-D3FFE10DCE59}" destId="{EA3EAB02-15EC-4501-9854-5908FACC2DCF}" srcOrd="0" destOrd="0" presId="urn:microsoft.com/office/officeart/2005/8/layout/list1"/>
    <dgm:cxn modelId="{1C16A052-49CE-4F10-A6AF-10E58B7A992B}" type="presParOf" srcId="{AB4DE7EF-C7D4-408C-AD64-D3FFE10DCE59}" destId="{9411060C-B635-4731-833C-F6B9BE71E67B}" srcOrd="1" destOrd="0" presId="urn:microsoft.com/office/officeart/2005/8/layout/list1"/>
    <dgm:cxn modelId="{CF28A0B7-94AF-4B8D-9EC3-D5957C6B691B}" type="presParOf" srcId="{4EA7E103-7B76-4EAD-AB98-7FAF37A40CEF}" destId="{37566C02-7309-4ED5-BA00-21B64E0E10B4}" srcOrd="21" destOrd="0" presId="urn:microsoft.com/office/officeart/2005/8/layout/list1"/>
    <dgm:cxn modelId="{44BF9FC2-FB45-43DA-B65C-CE42C47BC00B}" type="presParOf" srcId="{4EA7E103-7B76-4EAD-AB98-7FAF37A40CEF}" destId="{AA96D013-1F04-4858-B51B-E3EED13BD7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CDDA6-2993-4296-8E1E-C5A2B9CC83DB}">
      <dsp:nvSpPr>
        <dsp:cNvPr id="0" name=""/>
        <dsp:cNvSpPr/>
      </dsp:nvSpPr>
      <dsp:spPr>
        <a:xfrm>
          <a:off x="0" y="764060"/>
          <a:ext cx="8229600" cy="22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F5F80-D638-4946-BE81-D9E84A39F0E4}">
      <dsp:nvSpPr>
        <dsp:cNvPr id="0" name=""/>
        <dsp:cNvSpPr/>
      </dsp:nvSpPr>
      <dsp:spPr>
        <a:xfrm>
          <a:off x="411480" y="109412"/>
          <a:ext cx="5760720" cy="7874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ВИЧ попадает в организм (половые секреты – сперма, вагинальный секрет, кровь, от матери </a:t>
          </a:r>
          <a:r>
            <a:rPr lang="ru-RU" sz="1600" b="1" kern="1200" dirty="0" err="1" smtClean="0">
              <a:solidFill>
                <a:schemeClr val="tx1"/>
              </a:solidFill>
            </a:rPr>
            <a:t>ребенку</a:t>
          </a:r>
          <a:r>
            <a:rPr lang="ru-RU" sz="1600" b="1" kern="1200" dirty="0" smtClean="0">
              <a:solidFill>
                <a:schemeClr val="tx1"/>
              </a:solidFill>
            </a:rPr>
            <a:t> во время беременности, родов, с грудными молоком)</a:t>
          </a:r>
          <a:endParaRPr lang="ru-RU" sz="1600" b="1" kern="1200" dirty="0">
            <a:solidFill>
              <a:schemeClr val="tx1"/>
            </a:solidFill>
          </a:endParaRPr>
        </a:p>
      </dsp:txBody>
      <dsp:txXfrm>
        <a:off x="449922" y="147854"/>
        <a:ext cx="5683836" cy="710604"/>
      </dsp:txXfrm>
    </dsp:sp>
    <dsp:sp modelId="{207C98C1-14F5-4582-AE85-EDAAE844C090}">
      <dsp:nvSpPr>
        <dsp:cNvPr id="0" name=""/>
        <dsp:cNvSpPr/>
      </dsp:nvSpPr>
      <dsp:spPr>
        <a:xfrm>
          <a:off x="0" y="1673035"/>
          <a:ext cx="8229600" cy="22680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76606882-BE71-4490-B45D-88A6FE27C470}">
      <dsp:nvSpPr>
        <dsp:cNvPr id="0" name=""/>
        <dsp:cNvSpPr/>
      </dsp:nvSpPr>
      <dsp:spPr>
        <a:xfrm>
          <a:off x="411480" y="1039460"/>
          <a:ext cx="5760720" cy="766415"/>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Внедряется в клетки иммунитета, производит новые копии ВИЧ, убивая их </a:t>
          </a:r>
        </a:p>
      </dsp:txBody>
      <dsp:txXfrm>
        <a:off x="448893" y="1076873"/>
        <a:ext cx="5685894" cy="691589"/>
      </dsp:txXfrm>
    </dsp:sp>
    <dsp:sp modelId="{82BD7B6E-787F-4FD6-B8B6-F2B66F100A01}">
      <dsp:nvSpPr>
        <dsp:cNvPr id="0" name=""/>
        <dsp:cNvSpPr/>
      </dsp:nvSpPr>
      <dsp:spPr>
        <a:xfrm>
          <a:off x="0" y="2571476"/>
          <a:ext cx="8229600" cy="22680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2251F8D8-9305-4FC1-B1EF-238901E1B64A}">
      <dsp:nvSpPr>
        <dsp:cNvPr id="0" name=""/>
        <dsp:cNvSpPr/>
      </dsp:nvSpPr>
      <dsp:spPr>
        <a:xfrm>
          <a:off x="411480" y="1948435"/>
          <a:ext cx="5760720" cy="75588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В первые 3 месяца организм вырабатывает </a:t>
          </a:r>
          <a:r>
            <a:rPr lang="ru-RU" sz="1600" b="1" kern="1200" dirty="0" err="1" smtClean="0">
              <a:solidFill>
                <a:schemeClr val="tx1"/>
              </a:solidFill>
            </a:rPr>
            <a:t>маркеры</a:t>
          </a:r>
          <a:r>
            <a:rPr lang="ru-RU" sz="1600" b="1" kern="1200" dirty="0" smtClean="0">
              <a:solidFill>
                <a:schemeClr val="tx1"/>
              </a:solidFill>
            </a:rPr>
            <a:t> заболевания – антитела – которые можно выявить в анализе крови – тесте на антитела к ВИЧ</a:t>
          </a:r>
        </a:p>
      </dsp:txBody>
      <dsp:txXfrm>
        <a:off x="448379" y="1985334"/>
        <a:ext cx="5686922" cy="682082"/>
      </dsp:txXfrm>
    </dsp:sp>
    <dsp:sp modelId="{DA1AB5F3-3E95-4570-A8DF-18E68A8D7F21}">
      <dsp:nvSpPr>
        <dsp:cNvPr id="0" name=""/>
        <dsp:cNvSpPr/>
      </dsp:nvSpPr>
      <dsp:spPr>
        <a:xfrm>
          <a:off x="0" y="3464649"/>
          <a:ext cx="8229600" cy="226800"/>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3EC9B9AA-4DEF-4BFC-90DE-7279D0B4D06B}">
      <dsp:nvSpPr>
        <dsp:cNvPr id="0" name=""/>
        <dsp:cNvSpPr/>
      </dsp:nvSpPr>
      <dsp:spPr>
        <a:xfrm>
          <a:off x="411480" y="2846876"/>
          <a:ext cx="5760720" cy="750612"/>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Организм вырабатывает все больше новых клеток, чтобы поддержать баланс в организме</a:t>
          </a:r>
          <a:endParaRPr lang="ru-RU" sz="1600" b="1" kern="1200" dirty="0">
            <a:solidFill>
              <a:schemeClr val="tx1"/>
            </a:solidFill>
          </a:endParaRPr>
        </a:p>
      </dsp:txBody>
      <dsp:txXfrm>
        <a:off x="448122" y="2883518"/>
        <a:ext cx="5687436" cy="677328"/>
      </dsp:txXfrm>
    </dsp:sp>
    <dsp:sp modelId="{2922624F-61BA-42EE-B4EA-2F9DC66F5BA3}">
      <dsp:nvSpPr>
        <dsp:cNvPr id="0" name=""/>
        <dsp:cNvSpPr/>
      </dsp:nvSpPr>
      <dsp:spPr>
        <a:xfrm>
          <a:off x="0" y="4355186"/>
          <a:ext cx="8229600" cy="22680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19123658-1A85-429B-900A-01D595497DAD}">
      <dsp:nvSpPr>
        <dsp:cNvPr id="0" name=""/>
        <dsp:cNvSpPr/>
      </dsp:nvSpPr>
      <dsp:spPr>
        <a:xfrm>
          <a:off x="411480" y="3740049"/>
          <a:ext cx="5760720" cy="747976"/>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5-10 лет борьба может идти незаметно для человека</a:t>
          </a:r>
          <a:endParaRPr lang="ru-RU" sz="1600" b="1" kern="1200" dirty="0">
            <a:solidFill>
              <a:schemeClr val="tx1"/>
            </a:solidFill>
          </a:endParaRPr>
        </a:p>
      </dsp:txBody>
      <dsp:txXfrm>
        <a:off x="447993" y="3776562"/>
        <a:ext cx="5687694" cy="674950"/>
      </dsp:txXfrm>
    </dsp:sp>
    <dsp:sp modelId="{AA96D013-1F04-4858-B51B-E3EED13BD77A}">
      <dsp:nvSpPr>
        <dsp:cNvPr id="0" name=""/>
        <dsp:cNvSpPr/>
      </dsp:nvSpPr>
      <dsp:spPr>
        <a:xfrm>
          <a:off x="0" y="5352419"/>
          <a:ext cx="8229600" cy="226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9411060C-B635-4731-833C-F6B9BE71E67B}">
      <dsp:nvSpPr>
        <dsp:cNvPr id="0" name=""/>
        <dsp:cNvSpPr/>
      </dsp:nvSpPr>
      <dsp:spPr>
        <a:xfrm>
          <a:off x="411078" y="4630586"/>
          <a:ext cx="5755094" cy="85467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chemeClr val="tx1"/>
              </a:solidFill>
            </a:rPr>
            <a:t>Ресурсы организма ослабевают, развивается иммунодефицит, последняя стадия ВИЧ-инфекции - СПИД</a:t>
          </a:r>
          <a:endParaRPr lang="ru-RU" sz="1600" b="1" kern="1200" dirty="0">
            <a:solidFill>
              <a:schemeClr val="tx1"/>
            </a:solidFill>
          </a:endParaRPr>
        </a:p>
      </dsp:txBody>
      <dsp:txXfrm>
        <a:off x="452800" y="4672308"/>
        <a:ext cx="5671650" cy="77122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4CB4A-F12B-4A38-8B1F-9924A713DC0E}" type="datetimeFigureOut">
              <a:rPr lang="ru-RU" smtClean="0"/>
              <a:t>30.04.2021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7828B-D023-457E-9506-19860F1C634C}" type="slidenum">
              <a:rPr lang="ru-RU" smtClean="0"/>
              <a:t>‹#›</a:t>
            </a:fld>
            <a:endParaRPr lang="ru-RU"/>
          </a:p>
        </p:txBody>
      </p:sp>
    </p:spTree>
    <p:extLst>
      <p:ext uri="{BB962C8B-B14F-4D97-AF65-F5344CB8AC3E}">
        <p14:creationId xmlns:p14="http://schemas.microsoft.com/office/powerpoint/2010/main" val="141389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 наиболее </a:t>
            </a:r>
            <a:r>
              <a:rPr lang="ru-RU" sz="1200" kern="1200" dirty="0" err="1" smtClean="0">
                <a:solidFill>
                  <a:schemeClr val="tx1"/>
                </a:solidFill>
                <a:effectLst/>
                <a:latin typeface="+mn-lt"/>
                <a:ea typeface="+mn-ea"/>
                <a:cs typeface="+mn-cs"/>
              </a:rPr>
              <a:t>пораженным</a:t>
            </a:r>
            <a:r>
              <a:rPr lang="ru-RU" sz="1200" kern="1200" dirty="0" smtClean="0">
                <a:solidFill>
                  <a:schemeClr val="tx1"/>
                </a:solidFill>
                <a:effectLst/>
                <a:latin typeface="+mn-lt"/>
                <a:ea typeface="+mn-ea"/>
                <a:cs typeface="+mn-cs"/>
              </a:rPr>
              <a:t> ВИЧ-инфекцией относятся 24 субъекта Российской Федерации: Кемеровская (зарегистрировано 2000,4 живущих с ВИЧ на 100 тыс. населения), Иркутская (1951,5), Свердловская (1854,9), Оренбургская (1512,1), Самарская (1494,3), Челябинская (1357,6) области, Ханты-Мансийский автономный округ (1350,5), Новосибирская (1315,4), Ленинградская (1275,0), Тюменская (1272,1), области, Пермский край (1230,8), Республика Крым (1179,6), Красноярский край (1129,6), Ульяновская (1090,6), Курганская (1067,1), Томская (1066,3) области, Алтайский край (1054,5), г. Санкт-Петербург (968,3), Ивановская (928,5), Омская (928,4), Тверская (898,67), Мурманская (794,7),  Московская (718,4) области, Республика Бурятия (708,5).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A966AE8-36F2-4BC6-9F63-05A010E43CAD}" type="slidenum">
              <a:rPr lang="ru-RU" smtClean="0"/>
              <a:t>5</a:t>
            </a:fld>
            <a:endParaRPr lang="ru-RU"/>
          </a:p>
        </p:txBody>
      </p:sp>
    </p:spTree>
    <p:extLst>
      <p:ext uri="{BB962C8B-B14F-4D97-AF65-F5344CB8AC3E}">
        <p14:creationId xmlns:p14="http://schemas.microsoft.com/office/powerpoint/2010/main" val="14881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A966AE8-36F2-4BC6-9F63-05A010E43CAD}" type="slidenum">
              <a:rPr lang="ru-RU" smtClean="0"/>
              <a:t>7</a:t>
            </a:fld>
            <a:endParaRPr lang="ru-RU"/>
          </a:p>
        </p:txBody>
      </p:sp>
    </p:spTree>
    <p:extLst>
      <p:ext uri="{BB962C8B-B14F-4D97-AF65-F5344CB8AC3E}">
        <p14:creationId xmlns:p14="http://schemas.microsoft.com/office/powerpoint/2010/main" val="132942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37416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82193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168111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38314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396640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5844BD-B5DB-4F51-89C5-EA049F697185}" type="datetimeFigureOut">
              <a:rPr lang="ru-RU" smtClean="0"/>
              <a:t>30.04.2021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268069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5844BD-B5DB-4F51-89C5-EA049F697185}" type="datetimeFigureOut">
              <a:rPr lang="ru-RU" smtClean="0"/>
              <a:t>30.04.2021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70632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5844BD-B5DB-4F51-89C5-EA049F697185}" type="datetimeFigureOut">
              <a:rPr lang="ru-RU" smtClean="0"/>
              <a:t>30.04.2021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142755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5844BD-B5DB-4F51-89C5-EA049F697185}" type="datetimeFigureOut">
              <a:rPr lang="ru-RU" smtClean="0"/>
              <a:t>30.04.2021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130680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5844BD-B5DB-4F51-89C5-EA049F697185}" type="datetimeFigureOut">
              <a:rPr lang="ru-RU" smtClean="0"/>
              <a:t>30.04.2021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26372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5844BD-B5DB-4F51-89C5-EA049F697185}" type="datetimeFigureOut">
              <a:rPr lang="ru-RU" smtClean="0"/>
              <a:t>30.04.2021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06CFF7-712D-42F4-AF2D-75F009831948}" type="slidenum">
              <a:rPr lang="ru-RU" smtClean="0"/>
              <a:t>‹#›</a:t>
            </a:fld>
            <a:endParaRPr lang="ru-RU"/>
          </a:p>
        </p:txBody>
      </p:sp>
    </p:spTree>
    <p:extLst>
      <p:ext uri="{BB962C8B-B14F-4D97-AF65-F5344CB8AC3E}">
        <p14:creationId xmlns:p14="http://schemas.microsoft.com/office/powerpoint/2010/main" val="55651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844BD-B5DB-4F51-89C5-EA049F697185}" type="datetimeFigureOut">
              <a:rPr lang="ru-RU" smtClean="0"/>
              <a:t>30.04.2021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6CFF7-712D-42F4-AF2D-75F009831948}" type="slidenum">
              <a:rPr lang="ru-RU" smtClean="0"/>
              <a:t>‹#›</a:t>
            </a:fld>
            <a:endParaRPr lang="ru-RU"/>
          </a:p>
        </p:txBody>
      </p:sp>
    </p:spTree>
    <p:extLst>
      <p:ext uri="{BB962C8B-B14F-4D97-AF65-F5344CB8AC3E}">
        <p14:creationId xmlns:p14="http://schemas.microsoft.com/office/powerpoint/2010/main" val="2394476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ids1@yandex.ru" TargetMode="External"/><Relationship Id="rId2" Type="http://schemas.openxmlformats.org/officeDocument/2006/relationships/hyperlink" Target="http://www.aids43.ru/"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gi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420888"/>
            <a:ext cx="7772400" cy="1179562"/>
          </a:xfrm>
        </p:spPr>
        <p:style>
          <a:lnRef idx="1">
            <a:schemeClr val="accent2"/>
          </a:lnRef>
          <a:fillRef idx="2">
            <a:schemeClr val="accent2"/>
          </a:fillRef>
          <a:effectRef idx="1">
            <a:schemeClr val="accent2"/>
          </a:effectRef>
          <a:fontRef idx="minor">
            <a:schemeClr val="dk1"/>
          </a:fontRef>
        </p:style>
        <p:txBody>
          <a:bodyPr/>
          <a:lstStyle/>
          <a:p>
            <a:pPr eaLnBrk="1" hangingPunct="1"/>
            <a:r>
              <a:rPr lang="ru-RU" dirty="0" smtClean="0"/>
              <a:t>Профилактика  ВИЧ/СПИД</a:t>
            </a:r>
          </a:p>
        </p:txBody>
      </p:sp>
      <p:sp>
        <p:nvSpPr>
          <p:cNvPr id="17411" name="Rectangle 3"/>
          <p:cNvSpPr>
            <a:spLocks noGrp="1" noChangeArrowheads="1"/>
          </p:cNvSpPr>
          <p:nvPr>
            <p:ph type="subTitle" idx="1"/>
          </p:nvPr>
        </p:nvSpPr>
        <p:spPr>
          <a:xfrm>
            <a:off x="1371600" y="3886200"/>
            <a:ext cx="6400800" cy="1198984"/>
          </a:xfrm>
        </p:spPr>
        <p:style>
          <a:lnRef idx="1">
            <a:schemeClr val="dk1"/>
          </a:lnRef>
          <a:fillRef idx="2">
            <a:schemeClr val="dk1"/>
          </a:fillRef>
          <a:effectRef idx="1">
            <a:schemeClr val="dk1"/>
          </a:effectRef>
          <a:fontRef idx="minor">
            <a:schemeClr val="dk1"/>
          </a:fontRef>
        </p:style>
        <p:txBody>
          <a:bodyPr/>
          <a:lstStyle/>
          <a:p>
            <a:pPr eaLnBrk="1" hangingPunct="1"/>
            <a:r>
              <a:rPr lang="ru-RU" b="1" dirty="0" smtClean="0">
                <a:solidFill>
                  <a:srgbClr val="C00000"/>
                </a:solidFill>
              </a:rPr>
              <a:t>Лучший способ защиты – </a:t>
            </a:r>
            <a:br>
              <a:rPr lang="ru-RU" b="1" dirty="0" smtClean="0">
                <a:solidFill>
                  <a:srgbClr val="C00000"/>
                </a:solidFill>
              </a:rPr>
            </a:br>
            <a:r>
              <a:rPr lang="ru-RU" b="1" dirty="0" smtClean="0">
                <a:solidFill>
                  <a:srgbClr val="C00000"/>
                </a:solidFill>
              </a:rPr>
              <a:t>это знания и ответственность!</a:t>
            </a:r>
          </a:p>
        </p:txBody>
      </p:sp>
      <p:pic>
        <p:nvPicPr>
          <p:cNvPr id="4" name="Picture 2" descr="04 декабря 2016 года. Трасса Астана -Боровое . 1 КАРТИНКА 18+ - ЯПлакал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4624"/>
            <a:ext cx="210998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401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899592" y="2996952"/>
            <a:ext cx="7416824" cy="2880320"/>
          </a:xfrm>
        </p:spPr>
        <p:txBody>
          <a:bodyPr>
            <a:normAutofit/>
          </a:bodyPr>
          <a:lstStyle/>
          <a:p>
            <a:r>
              <a:rPr lang="ru-RU" dirty="0">
                <a:solidFill>
                  <a:schemeClr val="accent2">
                    <a:lumMod val="50000"/>
                  </a:schemeClr>
                </a:solidFill>
              </a:rPr>
              <a:t>Что такое </a:t>
            </a:r>
            <a:r>
              <a:rPr lang="ru-RU" dirty="0" smtClean="0">
                <a:solidFill>
                  <a:schemeClr val="accent2">
                    <a:lumMod val="50000"/>
                  </a:schemeClr>
                </a:solidFill>
              </a:rPr>
              <a:t>ВИЧ и СПИД?</a:t>
            </a:r>
          </a:p>
          <a:p>
            <a:r>
              <a:rPr lang="ru-RU" dirty="0" smtClean="0">
                <a:solidFill>
                  <a:schemeClr val="accent2">
                    <a:lumMod val="50000"/>
                  </a:schemeClr>
                </a:solidFill>
              </a:rPr>
              <a:t>Как передается вирус?</a:t>
            </a:r>
          </a:p>
          <a:p>
            <a:r>
              <a:rPr lang="ru-RU" dirty="0" smtClean="0">
                <a:solidFill>
                  <a:schemeClr val="accent2">
                    <a:lumMod val="50000"/>
                  </a:schemeClr>
                </a:solidFill>
              </a:rPr>
              <a:t>Как защитить себя от заболевания?</a:t>
            </a:r>
          </a:p>
          <a:p>
            <a:r>
              <a:rPr lang="ru-RU" dirty="0" smtClean="0">
                <a:solidFill>
                  <a:schemeClr val="accent2">
                    <a:lumMod val="50000"/>
                  </a:schemeClr>
                </a:solidFill>
              </a:rPr>
              <a:t>Как узнать, болен человек ВИЧ или нет?</a:t>
            </a:r>
            <a:endParaRPr lang="ru-RU" dirty="0">
              <a:solidFill>
                <a:schemeClr val="accent2">
                  <a:lumMod val="50000"/>
                </a:schemeClr>
              </a:solidFill>
            </a:endParaRPr>
          </a:p>
          <a:p>
            <a:endParaRPr lang="ru-RU" dirty="0">
              <a:solidFill>
                <a:schemeClr val="accent2">
                  <a:lumMod val="50000"/>
                </a:schemeClr>
              </a:solidFill>
            </a:endParaRPr>
          </a:p>
        </p:txBody>
      </p:sp>
      <p:pic>
        <p:nvPicPr>
          <p:cNvPr id="10"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1520" y="165100"/>
            <a:ext cx="8712968" cy="22557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Вирус иммунодефицита человека: </a:t>
            </a:r>
          </a:p>
          <a:p>
            <a:pPr algn="ctr"/>
            <a:r>
              <a:rPr lang="ru-RU" sz="4800" dirty="0" smtClean="0">
                <a:solidFill>
                  <a:srgbClr val="C00000"/>
                </a:solidFill>
                <a:effectLst>
                  <a:outerShdw blurRad="38100" dist="38100" dir="2700000" algn="tl">
                    <a:srgbClr val="000000">
                      <a:alpha val="43137"/>
                    </a:srgbClr>
                  </a:outerShdw>
                </a:effectLst>
              </a:rPr>
              <a:t>что необходимо знать</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118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p:txBody>
          <a:bodyPr/>
          <a:lstStyle/>
          <a:p>
            <a:r>
              <a:rPr lang="ru-RU" dirty="0" smtClean="0"/>
              <a:t>ВИЧ – вирус иммунодефицита человека</a:t>
            </a:r>
          </a:p>
          <a:p>
            <a:r>
              <a:rPr lang="ru-RU" dirty="0" smtClean="0"/>
              <a:t>Возбудитель хронического инфекционного медленнотекущего заболевания, которое до сих пор остается неизлечимым</a:t>
            </a:r>
            <a:endParaRPr lang="ru-RU" dirty="0"/>
          </a:p>
        </p:txBody>
      </p:sp>
      <p:sp>
        <p:nvSpPr>
          <p:cNvPr id="5" name="Объект 4"/>
          <p:cNvSpPr>
            <a:spLocks noGrp="1"/>
          </p:cNvSpPr>
          <p:nvPr>
            <p:ph sz="half" idx="2"/>
          </p:nvPr>
        </p:nvSpPr>
        <p:spPr/>
        <p:txBody>
          <a:bodyPr/>
          <a:lstStyle/>
          <a:p>
            <a:r>
              <a:rPr lang="ru-RU" dirty="0" smtClean="0"/>
              <a:t>СПИД – синдром приобретенного иммунодефицита – последняя стадия развития заболевания ВИЧ-инфекции</a:t>
            </a:r>
            <a:endParaRPr lang="ru-RU" dirty="0"/>
          </a:p>
        </p:txBody>
      </p:sp>
      <p:sp>
        <p:nvSpPr>
          <p:cNvPr id="6" name="Прямоугольник 5"/>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Что такое ВИЧ и СПИД</a:t>
            </a:r>
            <a:endParaRPr lang="ru-RU" sz="4800" dirty="0">
              <a:solidFill>
                <a:srgbClr val="C00000"/>
              </a:solidFill>
              <a:effectLst>
                <a:outerShdw blurRad="38100" dist="38100" dir="2700000" algn="tl">
                  <a:srgbClr val="000000">
                    <a:alpha val="43137"/>
                  </a:srgbClr>
                </a:outerShdw>
              </a:effectLst>
            </a:endParaRPr>
          </a:p>
        </p:txBody>
      </p:sp>
      <p:pic>
        <p:nvPicPr>
          <p:cNvPr id="7"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225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Вирус иммунодефицита человека: характеристика</a:t>
            </a:r>
            <a:endParaRPr lang="ru-RU" sz="4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67941"/>
            <a:ext cx="8229600" cy="5073427"/>
          </a:xfrm>
        </p:spPr>
        <p:txBody>
          <a:bodyPr>
            <a:normAutofit lnSpcReduction="10000"/>
          </a:bodyPr>
          <a:lstStyle/>
          <a:p>
            <a:r>
              <a:rPr lang="ru-RU" dirty="0"/>
              <a:t>маленький </a:t>
            </a:r>
            <a:r>
              <a:rPr lang="ru-RU" dirty="0" smtClean="0"/>
              <a:t>- диаметром </a:t>
            </a:r>
            <a:r>
              <a:rPr lang="ru-RU" dirty="0"/>
              <a:t>100 </a:t>
            </a:r>
            <a:r>
              <a:rPr lang="ru-RU" dirty="0" err="1"/>
              <a:t>нм</a:t>
            </a:r>
            <a:r>
              <a:rPr lang="ru-RU" dirty="0"/>
              <a:t> </a:t>
            </a:r>
          </a:p>
          <a:p>
            <a:pPr marL="0" indent="0">
              <a:buNone/>
            </a:pPr>
            <a:r>
              <a:rPr lang="ru-RU" dirty="0" smtClean="0"/>
              <a:t>Меньше чем  </a:t>
            </a:r>
          </a:p>
          <a:p>
            <a:r>
              <a:rPr lang="ru-RU" dirty="0"/>
              <a:t>эритроцит или лимфоцит - </a:t>
            </a:r>
            <a:r>
              <a:rPr lang="ru-RU" dirty="0" smtClean="0"/>
              <a:t>в </a:t>
            </a:r>
            <a:r>
              <a:rPr lang="ru-RU" dirty="0"/>
              <a:t>70 раз </a:t>
            </a:r>
            <a:endParaRPr lang="en-US" dirty="0" smtClean="0"/>
          </a:p>
          <a:p>
            <a:r>
              <a:rPr lang="ru-RU" dirty="0" smtClean="0"/>
              <a:t>поры латекса – в 50 раз</a:t>
            </a:r>
          </a:p>
          <a:p>
            <a:r>
              <a:rPr lang="ru-RU" dirty="0"/>
              <a:t>клетка кожи человека </a:t>
            </a:r>
            <a:r>
              <a:rPr lang="ru-RU" dirty="0" smtClean="0"/>
              <a:t> - в 300 раз</a:t>
            </a:r>
          </a:p>
          <a:p>
            <a:pPr marL="0" indent="0" algn="ctr">
              <a:buNone/>
            </a:pPr>
            <a:r>
              <a:rPr lang="ru-RU" dirty="0" smtClean="0">
                <a:solidFill>
                  <a:srgbClr val="C00000"/>
                </a:solidFill>
              </a:rPr>
              <a:t>но! </a:t>
            </a:r>
            <a:r>
              <a:rPr lang="ru-RU" dirty="0" err="1">
                <a:solidFill>
                  <a:srgbClr val="C00000"/>
                </a:solidFill>
              </a:rPr>
              <a:t>наночастицы</a:t>
            </a:r>
            <a:r>
              <a:rPr lang="ru-RU" dirty="0">
                <a:solidFill>
                  <a:srgbClr val="C00000"/>
                </a:solidFill>
              </a:rPr>
              <a:t> размером более 40 </a:t>
            </a:r>
            <a:r>
              <a:rPr lang="ru-RU" dirty="0" err="1">
                <a:solidFill>
                  <a:srgbClr val="C00000"/>
                </a:solidFill>
              </a:rPr>
              <a:t>нм</a:t>
            </a:r>
            <a:r>
              <a:rPr lang="ru-RU" dirty="0">
                <a:solidFill>
                  <a:srgbClr val="C00000"/>
                </a:solidFill>
              </a:rPr>
              <a:t> не проникают через кожу за роговой </a:t>
            </a:r>
            <a:r>
              <a:rPr lang="ru-RU" dirty="0" smtClean="0">
                <a:solidFill>
                  <a:srgbClr val="C00000"/>
                </a:solidFill>
              </a:rPr>
              <a:t>слой</a:t>
            </a:r>
          </a:p>
          <a:p>
            <a:endParaRPr lang="ru-RU" dirty="0"/>
          </a:p>
          <a:p>
            <a:r>
              <a:rPr lang="ru-RU" dirty="0" smtClean="0"/>
              <a:t>1 микрометр = 1 000 нанометр</a:t>
            </a:r>
            <a:endParaRPr lang="ru-RU" dirty="0"/>
          </a:p>
        </p:txBody>
      </p:sp>
      <p:pic>
        <p:nvPicPr>
          <p:cNvPr id="4"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666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44624"/>
            <a:ext cx="9144000" cy="1007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Вирус: выживаемость</a:t>
            </a:r>
            <a:endParaRPr lang="ru-RU" sz="4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052736"/>
            <a:ext cx="8229600" cy="5544616"/>
          </a:xfrm>
        </p:spPr>
        <p:txBody>
          <a:bodyPr>
            <a:normAutofit fontScale="85000" lnSpcReduction="10000"/>
          </a:bodyPr>
          <a:lstStyle/>
          <a:p>
            <a:pPr marL="0" indent="0">
              <a:buNone/>
            </a:pPr>
            <a:r>
              <a:rPr lang="ru-RU" b="1" dirty="0" smtClean="0"/>
              <a:t>Хорошо себя чувствует </a:t>
            </a:r>
          </a:p>
          <a:p>
            <a:r>
              <a:rPr lang="ru-RU" b="1" dirty="0" smtClean="0"/>
              <a:t>В </a:t>
            </a:r>
            <a:r>
              <a:rPr lang="ru-RU" b="1" dirty="0" err="1" smtClean="0"/>
              <a:t>теплых</a:t>
            </a:r>
            <a:r>
              <a:rPr lang="ru-RU" b="1" dirty="0" smtClean="0"/>
              <a:t> и влажных условиях, в жидкостях </a:t>
            </a:r>
          </a:p>
          <a:p>
            <a:r>
              <a:rPr lang="ru-RU" b="1" dirty="0" smtClean="0"/>
              <a:t>При низких температурах и глубокой заморозке</a:t>
            </a:r>
          </a:p>
          <a:p>
            <a:pPr lvl="1"/>
            <a:r>
              <a:rPr lang="ru-RU" dirty="0" smtClean="0"/>
              <a:t>Отлично </a:t>
            </a:r>
            <a:r>
              <a:rPr lang="ru-RU" dirty="0"/>
              <a:t>сохранялся при минус 70⁰</a:t>
            </a:r>
            <a:r>
              <a:rPr lang="ru-RU" dirty="0" smtClean="0"/>
              <a:t>C (годами).</a:t>
            </a:r>
            <a:endParaRPr lang="ru-RU" dirty="0"/>
          </a:p>
          <a:p>
            <a:pPr marL="0" indent="0">
              <a:buNone/>
            </a:pPr>
            <a:r>
              <a:rPr lang="ru-RU" b="1" dirty="0" smtClean="0"/>
              <a:t>Быстрее гибнет</a:t>
            </a:r>
          </a:p>
          <a:p>
            <a:r>
              <a:rPr lang="ru-RU" b="1" dirty="0" smtClean="0"/>
              <a:t>Чем жарче и суше, чем больше солнца, </a:t>
            </a:r>
          </a:p>
          <a:p>
            <a:r>
              <a:rPr lang="ru-RU" b="1" dirty="0" smtClean="0"/>
              <a:t>Чем выше отклонение от нейтральной кислотно-щелочной среды </a:t>
            </a:r>
            <a:endParaRPr lang="ru-RU" dirty="0"/>
          </a:p>
          <a:p>
            <a:pPr lvl="1"/>
            <a:r>
              <a:rPr lang="ru-RU" dirty="0" smtClean="0"/>
              <a:t>Оптимальный уровень </a:t>
            </a:r>
            <a:r>
              <a:rPr lang="en-US" dirty="0" smtClean="0"/>
              <a:t>pH</a:t>
            </a:r>
            <a:r>
              <a:rPr lang="ru-RU" dirty="0" smtClean="0"/>
              <a:t> 7,1.</a:t>
            </a:r>
          </a:p>
          <a:p>
            <a:pPr lvl="1"/>
            <a:r>
              <a:rPr lang="ru-RU" b="1" dirty="0"/>
              <a:t>нейтральная </a:t>
            </a:r>
            <a:r>
              <a:rPr lang="ru-RU" dirty="0" smtClean="0"/>
              <a:t>среда </a:t>
            </a:r>
            <a:r>
              <a:rPr lang="ru-RU" b="1" dirty="0"/>
              <a:t>рН</a:t>
            </a:r>
            <a:r>
              <a:rPr lang="ru-RU" dirty="0"/>
              <a:t> = </a:t>
            </a:r>
            <a:r>
              <a:rPr lang="ru-RU" dirty="0" smtClean="0"/>
              <a:t>7, </a:t>
            </a:r>
            <a:r>
              <a:rPr lang="ru-RU" b="1" dirty="0" smtClean="0"/>
              <a:t>кислая </a:t>
            </a:r>
            <a:r>
              <a:rPr lang="ru-RU" dirty="0"/>
              <a:t>&lt; </a:t>
            </a:r>
            <a:r>
              <a:rPr lang="ru-RU" dirty="0" smtClean="0"/>
              <a:t>7, </a:t>
            </a:r>
            <a:r>
              <a:rPr lang="ru-RU" b="1" dirty="0" smtClean="0"/>
              <a:t>щелочная </a:t>
            </a:r>
            <a:r>
              <a:rPr lang="ru-RU" dirty="0"/>
              <a:t>&gt; </a:t>
            </a:r>
            <a:r>
              <a:rPr lang="ru-RU" dirty="0" smtClean="0"/>
              <a:t>7</a:t>
            </a:r>
          </a:p>
          <a:p>
            <a:r>
              <a:rPr lang="ru-RU" b="1" dirty="0" smtClean="0"/>
              <a:t>Под воздействием дезинфицирующих веществ</a:t>
            </a:r>
          </a:p>
          <a:p>
            <a:pPr marL="0" indent="0" algn="ctr">
              <a:buNone/>
            </a:pPr>
            <a:r>
              <a:rPr lang="ru-RU" b="1" dirty="0">
                <a:solidFill>
                  <a:srgbClr val="C00000"/>
                </a:solidFill>
              </a:rPr>
              <a:t>НЕ МОЖЕТ СОХРАНИТЬСЯ В ВОЗДУХЕ</a:t>
            </a:r>
            <a:r>
              <a:rPr lang="ru-RU" b="1" dirty="0" smtClean="0">
                <a:solidFill>
                  <a:srgbClr val="C00000"/>
                </a:solidFill>
              </a:rPr>
              <a:t>!</a:t>
            </a:r>
            <a:endParaRPr lang="ru-RU" b="1" dirty="0"/>
          </a:p>
        </p:txBody>
      </p:sp>
      <p:pic>
        <p:nvPicPr>
          <p:cNvPr id="4"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413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16632"/>
            <a:ext cx="8856984" cy="1008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Как попадает в организм?</a:t>
            </a:r>
            <a:endParaRPr lang="ru-RU" sz="4800" dirty="0">
              <a:solidFill>
                <a:srgbClr val="C00000"/>
              </a:solidFill>
              <a:effectLst>
                <a:outerShdw blurRad="38100" dist="38100" dir="2700000" algn="tl">
                  <a:srgbClr val="000000">
                    <a:alpha val="43137"/>
                  </a:srgbClr>
                </a:outerShdw>
              </a:effectLst>
            </a:endParaRPr>
          </a:p>
        </p:txBody>
      </p:sp>
      <p:pic>
        <p:nvPicPr>
          <p:cNvPr id="1026" name="Picture 2" descr="Как распространяется ВИЧ? - H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 y="1320894"/>
            <a:ext cx="9152967" cy="506043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6488668"/>
            <a:ext cx="8964488" cy="369332"/>
          </a:xfrm>
          <a:prstGeom prst="rect">
            <a:avLst/>
          </a:prstGeom>
        </p:spPr>
        <p:txBody>
          <a:bodyPr wrap="square">
            <a:spAutoFit/>
          </a:bodyPr>
          <a:lstStyle/>
          <a:p>
            <a:r>
              <a:rPr lang="ru-RU" dirty="0" smtClean="0"/>
              <a:t>Изображение с сайта </a:t>
            </a:r>
            <a:r>
              <a:rPr lang="la-Latn" dirty="0" smtClean="0"/>
              <a:t>https</a:t>
            </a:r>
            <a:r>
              <a:rPr lang="la-Latn" dirty="0"/>
              <a:t>://www.hiv.ee/ru/vich/kak-rasprostranyaetsya-vich/</a:t>
            </a:r>
            <a:endParaRPr lang="ru-RU" dirty="0"/>
          </a:p>
        </p:txBody>
      </p:sp>
      <p:pic>
        <p:nvPicPr>
          <p:cNvPr id="6" name="Picture 7" descr="http://upload.wikimedia.org/wikipedia/commons/thumb/f/f0/World_Aids_Day_Ribbon.svg/150px-World_Aids_Day_Ribb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7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ru-RU" dirty="0" smtClean="0">
                <a:solidFill>
                  <a:schemeClr val="accent6">
                    <a:lumMod val="75000"/>
                  </a:schemeClr>
                </a:solidFill>
              </a:rPr>
              <a:t>3 пути передачи</a:t>
            </a:r>
            <a:endParaRPr lang="ru-RU" dirty="0">
              <a:solidFill>
                <a:schemeClr val="accent6">
                  <a:lumMod val="75000"/>
                </a:schemeClr>
              </a:solidFill>
            </a:endParaRPr>
          </a:p>
        </p:txBody>
      </p:sp>
      <p:sp>
        <p:nvSpPr>
          <p:cNvPr id="3" name="Объект 2"/>
          <p:cNvSpPr>
            <a:spLocks noGrp="1"/>
          </p:cNvSpPr>
          <p:nvPr>
            <p:ph idx="1"/>
          </p:nvPr>
        </p:nvSpPr>
        <p:spPr/>
        <p:txBody>
          <a:bodyPr/>
          <a:lstStyle/>
          <a:p>
            <a:r>
              <a:rPr lang="ru-RU" dirty="0" smtClean="0"/>
              <a:t>Контакты с биологическими </a:t>
            </a:r>
            <a:br>
              <a:rPr lang="ru-RU" dirty="0" smtClean="0"/>
            </a:br>
            <a:r>
              <a:rPr lang="ru-RU" dirty="0" smtClean="0"/>
              <a:t>жидкостями</a:t>
            </a:r>
          </a:p>
          <a:p>
            <a:pPr lvl="1"/>
            <a:r>
              <a:rPr lang="ru-RU" dirty="0" smtClean="0"/>
              <a:t>Кровь</a:t>
            </a:r>
          </a:p>
          <a:p>
            <a:pPr lvl="1"/>
            <a:r>
              <a:rPr lang="ru-RU" dirty="0" smtClean="0"/>
              <a:t>Сперма и вагинальный секрет</a:t>
            </a:r>
          </a:p>
          <a:p>
            <a:pPr lvl="1"/>
            <a:r>
              <a:rPr lang="ru-RU" dirty="0" smtClean="0"/>
              <a:t>Грудное молоко</a:t>
            </a:r>
          </a:p>
          <a:p>
            <a:pPr lvl="1"/>
            <a:endParaRPr lang="ru-RU" dirty="0"/>
          </a:p>
          <a:p>
            <a:pPr lvl="1"/>
            <a:r>
              <a:rPr lang="ru-RU" dirty="0" smtClean="0"/>
              <a:t>Биологические жидкости, содержащие кровь</a:t>
            </a:r>
            <a:endParaRPr lang="ru-RU" dirty="0"/>
          </a:p>
        </p:txBody>
      </p:sp>
      <p:pic>
        <p:nvPicPr>
          <p:cNvPr id="7"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188" y="332656"/>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936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ru-RU" dirty="0" smtClean="0">
                <a:solidFill>
                  <a:srgbClr val="FFFF00"/>
                </a:solidFill>
                <a:effectLst>
                  <a:outerShdw blurRad="38100" dist="38100" dir="2700000" algn="tl">
                    <a:srgbClr val="000000">
                      <a:alpha val="43137"/>
                    </a:srgbClr>
                  </a:outerShdw>
                </a:effectLst>
              </a:rPr>
              <a:t>Предупреждение</a:t>
            </a:r>
            <a:endParaRPr lang="ru-RU" dirty="0">
              <a:solidFill>
                <a:srgbClr val="FFFF00"/>
              </a:solidFill>
              <a:effectLst>
                <a:outerShdw blurRad="38100" dist="38100" dir="2700000" algn="tl">
                  <a:srgbClr val="000000">
                    <a:alpha val="43137"/>
                  </a:srgbClr>
                </a:outerShdw>
              </a:effectLst>
            </a:endParaRPr>
          </a:p>
        </p:txBody>
      </p:sp>
      <p:sp>
        <p:nvSpPr>
          <p:cNvPr id="3" name="Объект 2"/>
          <p:cNvSpPr>
            <a:spLocks noGrp="1"/>
          </p:cNvSpPr>
          <p:nvPr>
            <p:ph sz="half" idx="1"/>
          </p:nvPr>
        </p:nvSpPr>
        <p:spPr/>
        <p:txBody>
          <a:bodyPr/>
          <a:lstStyle/>
          <a:p>
            <a:r>
              <a:rPr lang="ru-RU" dirty="0" smtClean="0"/>
              <a:t>В </a:t>
            </a:r>
            <a:r>
              <a:rPr lang="ru-RU" dirty="0" err="1" smtClean="0"/>
              <a:t>оздержание</a:t>
            </a:r>
            <a:endParaRPr lang="ru-RU" dirty="0" smtClean="0"/>
          </a:p>
          <a:p>
            <a:r>
              <a:rPr lang="ru-RU" dirty="0" smtClean="0"/>
              <a:t>В </a:t>
            </a:r>
            <a:r>
              <a:rPr lang="ru-RU" dirty="0" err="1" smtClean="0"/>
              <a:t>ерность</a:t>
            </a:r>
            <a:endParaRPr lang="ru-RU" dirty="0" smtClean="0"/>
          </a:p>
          <a:p>
            <a:r>
              <a:rPr lang="ru-RU" dirty="0" smtClean="0"/>
              <a:t>П </a:t>
            </a:r>
            <a:r>
              <a:rPr lang="ru-RU" dirty="0" err="1" smtClean="0"/>
              <a:t>резерватив</a:t>
            </a:r>
            <a:endParaRPr lang="ru-RU" dirty="0"/>
          </a:p>
        </p:txBody>
      </p:sp>
      <p:sp>
        <p:nvSpPr>
          <p:cNvPr id="4" name="Объект 3"/>
          <p:cNvSpPr>
            <a:spLocks noGrp="1"/>
          </p:cNvSpPr>
          <p:nvPr>
            <p:ph sz="half" idx="2"/>
          </p:nvPr>
        </p:nvSpPr>
        <p:spPr/>
        <p:txBody>
          <a:bodyPr/>
          <a:lstStyle/>
          <a:p>
            <a:r>
              <a:rPr lang="ru-RU" dirty="0" smtClean="0"/>
              <a:t>Отказ от ПАВ</a:t>
            </a:r>
            <a:endParaRPr lang="ru-RU" dirty="0"/>
          </a:p>
        </p:txBody>
      </p:sp>
      <p:pic>
        <p:nvPicPr>
          <p:cNvPr id="6"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526" y="332656"/>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63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r>
              <a:rPr lang="ru-RU" dirty="0" smtClean="0"/>
              <a:t>Женщина не передаст ВИЧ ребёнку, если вовремя выявить заболевание и принимать терапию, отказаться от грудного вскармливания</a:t>
            </a:r>
          </a:p>
          <a:p>
            <a:r>
              <a:rPr lang="ru-RU" dirty="0" smtClean="0"/>
              <a:t>ВИЧ не передаётся при переливании крови, пересадке органов и тканей, </a:t>
            </a:r>
            <a:r>
              <a:rPr lang="ru-RU" b="1" dirty="0" smtClean="0"/>
              <a:t>если донор обследован на ВИЧ</a:t>
            </a:r>
            <a:r>
              <a:rPr lang="ru-RU" dirty="0" smtClean="0"/>
              <a:t>. Это обязательная процедура!</a:t>
            </a:r>
          </a:p>
          <a:p>
            <a:r>
              <a:rPr lang="ru-RU" dirty="0" smtClean="0"/>
              <a:t>Стерильные инструменты не приводят к заражению ВИЧ</a:t>
            </a:r>
            <a:endParaRPr lang="ru-RU" dirty="0"/>
          </a:p>
        </p:txBody>
      </p:sp>
      <p:sp>
        <p:nvSpPr>
          <p:cNvPr id="4" name="Прямоугольник 3"/>
          <p:cNvSpPr/>
          <p:nvPr/>
        </p:nvSpPr>
        <p:spPr>
          <a:xfrm>
            <a:off x="755576" y="116632"/>
            <a:ext cx="7776864"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Немного о путях передачи</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237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ru-RU" dirty="0" smtClean="0">
                <a:solidFill>
                  <a:srgbClr val="00B050"/>
                </a:solidFill>
              </a:rPr>
              <a:t>Правда и мифы</a:t>
            </a:r>
            <a:endParaRPr lang="ru-RU" dirty="0">
              <a:solidFill>
                <a:srgbClr val="00B050"/>
              </a:solidFill>
            </a:endParaRPr>
          </a:p>
        </p:txBody>
      </p:sp>
      <p:sp>
        <p:nvSpPr>
          <p:cNvPr id="5" name="Текст 4"/>
          <p:cNvSpPr>
            <a:spLocks noGrp="1"/>
          </p:cNvSpPr>
          <p:nvPr>
            <p:ph type="body" idx="1"/>
          </p:nvPr>
        </p:nvSpPr>
        <p:spPr/>
        <p:txBody>
          <a:bodyPr/>
          <a:lstStyle/>
          <a:p>
            <a:r>
              <a:rPr lang="ru-RU" dirty="0" smtClean="0"/>
              <a:t>Правда</a:t>
            </a:r>
            <a:endParaRPr lang="ru-RU" dirty="0"/>
          </a:p>
        </p:txBody>
      </p:sp>
      <p:sp>
        <p:nvSpPr>
          <p:cNvPr id="6" name="Объект 5"/>
          <p:cNvSpPr>
            <a:spLocks noGrp="1"/>
          </p:cNvSpPr>
          <p:nvPr>
            <p:ph sz="half" idx="2"/>
          </p:nvPr>
        </p:nvSpPr>
        <p:spPr/>
        <p:txBody>
          <a:bodyPr/>
          <a:lstStyle/>
          <a:p>
            <a:r>
              <a:rPr lang="ru-RU" dirty="0" smtClean="0"/>
              <a:t>Передаётся при сексуальном контакте</a:t>
            </a:r>
          </a:p>
          <a:p>
            <a:r>
              <a:rPr lang="ru-RU" dirty="0" smtClean="0"/>
              <a:t>Передаётся при контакте с кровью</a:t>
            </a:r>
          </a:p>
          <a:p>
            <a:r>
              <a:rPr lang="ru-RU" dirty="0" smtClean="0"/>
              <a:t>Без специального лечения может передаться </a:t>
            </a:r>
            <a:r>
              <a:rPr lang="ru-RU" dirty="0" err="1" smtClean="0"/>
              <a:t>ребенку</a:t>
            </a:r>
            <a:endParaRPr lang="ru-RU" dirty="0" smtClean="0"/>
          </a:p>
          <a:p>
            <a:r>
              <a:rPr lang="ru-RU" dirty="0" smtClean="0"/>
              <a:t>При адекватном лечении продолжительность жизни как у всех</a:t>
            </a:r>
          </a:p>
          <a:p>
            <a:endParaRPr lang="ru-RU" dirty="0"/>
          </a:p>
        </p:txBody>
      </p:sp>
      <p:sp>
        <p:nvSpPr>
          <p:cNvPr id="7" name="Текст 6"/>
          <p:cNvSpPr>
            <a:spLocks noGrp="1"/>
          </p:cNvSpPr>
          <p:nvPr>
            <p:ph type="body" sz="quarter" idx="3"/>
          </p:nvPr>
        </p:nvSpPr>
        <p:spPr/>
        <p:txBody>
          <a:bodyPr/>
          <a:lstStyle/>
          <a:p>
            <a:r>
              <a:rPr lang="ru-RU" dirty="0" smtClean="0"/>
              <a:t>Миф</a:t>
            </a:r>
            <a:endParaRPr lang="ru-RU" dirty="0"/>
          </a:p>
        </p:txBody>
      </p:sp>
      <p:sp>
        <p:nvSpPr>
          <p:cNvPr id="8" name="Объект 7"/>
          <p:cNvSpPr>
            <a:spLocks noGrp="1"/>
          </p:cNvSpPr>
          <p:nvPr>
            <p:ph sz="quarter" idx="4"/>
          </p:nvPr>
        </p:nvSpPr>
        <p:spPr/>
        <p:txBody>
          <a:bodyPr>
            <a:normAutofit fontScale="92500" lnSpcReduction="10000"/>
          </a:bodyPr>
          <a:lstStyle/>
          <a:p>
            <a:r>
              <a:rPr lang="ru-RU" dirty="0" smtClean="0"/>
              <a:t>Презервативы пропускают ВИЧ</a:t>
            </a:r>
          </a:p>
          <a:p>
            <a:r>
              <a:rPr lang="ru-RU" dirty="0" smtClean="0"/>
              <a:t>Укол иглой</a:t>
            </a:r>
          </a:p>
          <a:p>
            <a:r>
              <a:rPr lang="ru-RU" dirty="0" smtClean="0"/>
              <a:t>Укус комара</a:t>
            </a:r>
          </a:p>
          <a:p>
            <a:r>
              <a:rPr lang="ru-RU" dirty="0" smtClean="0"/>
              <a:t>Укус ВИЧ-инфицированного человека</a:t>
            </a:r>
          </a:p>
          <a:p>
            <a:r>
              <a:rPr lang="ru-RU" dirty="0" smtClean="0"/>
              <a:t>Все дети у ВИЧ+ мам – ВИЧ-инфицированы</a:t>
            </a:r>
          </a:p>
          <a:p>
            <a:r>
              <a:rPr lang="ru-RU" dirty="0" smtClean="0"/>
              <a:t>Генетическое наследование</a:t>
            </a:r>
          </a:p>
          <a:p>
            <a:r>
              <a:rPr lang="ru-RU" dirty="0" smtClean="0"/>
              <a:t>Ограничение жизнедеятельности….</a:t>
            </a:r>
            <a:endParaRPr lang="ru-RU" dirty="0"/>
          </a:p>
        </p:txBody>
      </p:sp>
      <p:pic>
        <p:nvPicPr>
          <p:cNvPr id="10"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526" y="332656"/>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149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6632"/>
            <a:ext cx="71287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Ситуации риска</a:t>
            </a:r>
            <a:endParaRPr lang="ru-RU" sz="4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268760"/>
            <a:ext cx="8686800" cy="4857403"/>
          </a:xfrm>
        </p:spPr>
        <p:txBody>
          <a:bodyPr>
            <a:normAutofit/>
          </a:bodyPr>
          <a:lstStyle/>
          <a:p>
            <a:pPr marL="457200" lvl="1" indent="0">
              <a:buNone/>
            </a:pPr>
            <a:r>
              <a:rPr lang="ru-RU" dirty="0" smtClean="0"/>
              <a:t>Где и как можно заразиться ВИЧ</a:t>
            </a:r>
          </a:p>
          <a:p>
            <a:pPr marL="457200" lvl="1" indent="0">
              <a:buNone/>
            </a:pPr>
            <a:r>
              <a:rPr lang="ru-RU" dirty="0"/>
              <a:t>Б</a:t>
            </a:r>
            <a:r>
              <a:rPr lang="ru-RU" dirty="0" smtClean="0"/>
              <a:t>ольница?</a:t>
            </a:r>
          </a:p>
          <a:p>
            <a:pPr marL="457200" lvl="1" indent="0">
              <a:buNone/>
            </a:pPr>
            <a:r>
              <a:rPr lang="ru-RU" dirty="0" smtClean="0"/>
              <a:t>Стоматолог?</a:t>
            </a:r>
          </a:p>
          <a:p>
            <a:pPr marL="457200" lvl="1" indent="0">
              <a:buNone/>
            </a:pPr>
            <a:r>
              <a:rPr lang="ru-RU" dirty="0" smtClean="0"/>
              <a:t>Тату, пирсинг?</a:t>
            </a:r>
          </a:p>
          <a:p>
            <a:pPr marL="457200" lvl="1" indent="0">
              <a:buNone/>
            </a:pPr>
            <a:r>
              <a:rPr lang="ru-RU" dirty="0" smtClean="0"/>
              <a:t>Маникюр?</a:t>
            </a:r>
          </a:p>
          <a:p>
            <a:pPr marL="457200" lvl="1" indent="0">
              <a:buNone/>
            </a:pPr>
            <a:r>
              <a:rPr lang="ru-RU" dirty="0" smtClean="0"/>
              <a:t>Коллектив?</a:t>
            </a:r>
          </a:p>
          <a:p>
            <a:pPr marL="457200" lvl="1" indent="0">
              <a:buNone/>
            </a:pPr>
            <a:r>
              <a:rPr lang="ru-RU" dirty="0"/>
              <a:t>С</a:t>
            </a:r>
            <a:r>
              <a:rPr lang="ru-RU" dirty="0" smtClean="0"/>
              <a:t>толовая?</a:t>
            </a:r>
          </a:p>
          <a:p>
            <a:pPr marL="457200" lvl="1" indent="0">
              <a:buNone/>
            </a:pPr>
            <a:r>
              <a:rPr lang="ru-RU" dirty="0" smtClean="0"/>
              <a:t>Половой партнёр?</a:t>
            </a:r>
          </a:p>
          <a:p>
            <a:pPr marL="457200" lvl="1" indent="0">
              <a:buNone/>
            </a:pPr>
            <a:endParaRPr lang="ru-RU" dirty="0" smtClean="0"/>
          </a:p>
          <a:p>
            <a:pPr marL="457200" lvl="1" indent="0">
              <a:buNone/>
            </a:pPr>
            <a:endParaRPr lang="ru-RU" dirty="0"/>
          </a:p>
          <a:p>
            <a:endParaRPr lang="ru-RU"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362" y="2857500"/>
            <a:ext cx="57721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55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к происходит замер пульса фитнес браслет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8954"/>
            <a:ext cx="9144001" cy="41384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73" y="2924944"/>
            <a:ext cx="1178143" cy="1477328"/>
          </a:xfrm>
          <a:prstGeom prst="rect">
            <a:avLst/>
          </a:prstGeom>
        </p:spPr>
        <p:txBody>
          <a:bodyPr wrap="none">
            <a:spAutoFit/>
          </a:bodyPr>
          <a:lstStyle/>
          <a:p>
            <a:r>
              <a:rPr lang="ru-RU" b="1" dirty="0" smtClean="0">
                <a:solidFill>
                  <a:srgbClr val="FF0000"/>
                </a:solidFill>
              </a:rPr>
              <a:t>1979</a:t>
            </a:r>
          </a:p>
          <a:p>
            <a:r>
              <a:rPr lang="ru-RU" b="1" dirty="0" smtClean="0"/>
              <a:t>Первые </a:t>
            </a:r>
          </a:p>
          <a:p>
            <a:r>
              <a:rPr lang="ru-RU" b="1" dirty="0" smtClean="0"/>
              <a:t>сведения </a:t>
            </a:r>
          </a:p>
          <a:p>
            <a:r>
              <a:rPr lang="ru-RU" b="1" dirty="0" smtClean="0"/>
              <a:t>о новой </a:t>
            </a:r>
          </a:p>
          <a:p>
            <a:r>
              <a:rPr lang="ru-RU" b="1" dirty="0" smtClean="0"/>
              <a:t>болезни</a:t>
            </a:r>
            <a:endParaRPr lang="ru-RU" dirty="0"/>
          </a:p>
        </p:txBody>
      </p:sp>
      <p:sp>
        <p:nvSpPr>
          <p:cNvPr id="5" name="Прямоугольник 4"/>
          <p:cNvSpPr/>
          <p:nvPr/>
        </p:nvSpPr>
        <p:spPr>
          <a:xfrm>
            <a:off x="709691" y="2265084"/>
            <a:ext cx="1879874" cy="923330"/>
          </a:xfrm>
          <a:prstGeom prst="rect">
            <a:avLst/>
          </a:prstGeom>
        </p:spPr>
        <p:txBody>
          <a:bodyPr wrap="none">
            <a:spAutoFit/>
          </a:bodyPr>
          <a:lstStyle/>
          <a:p>
            <a:r>
              <a:rPr lang="ru-RU" b="1" dirty="0">
                <a:solidFill>
                  <a:srgbClr val="FF0000"/>
                </a:solidFill>
              </a:rPr>
              <a:t>1982</a:t>
            </a:r>
            <a:r>
              <a:rPr lang="ru-RU" b="1" dirty="0"/>
              <a:t> </a:t>
            </a:r>
            <a:r>
              <a:rPr lang="ru-RU" b="1" dirty="0" smtClean="0"/>
              <a:t>год</a:t>
            </a:r>
          </a:p>
          <a:p>
            <a:r>
              <a:rPr lang="ru-RU" b="1" dirty="0" smtClean="0"/>
              <a:t>Описана новая </a:t>
            </a:r>
          </a:p>
          <a:p>
            <a:r>
              <a:rPr lang="ru-RU" b="1" dirty="0" smtClean="0"/>
              <a:t>болезнь «СПИД»</a:t>
            </a:r>
            <a:endParaRPr lang="ru-RU" dirty="0"/>
          </a:p>
        </p:txBody>
      </p:sp>
      <p:sp>
        <p:nvSpPr>
          <p:cNvPr id="6" name="Прямоугольник 5"/>
          <p:cNvSpPr/>
          <p:nvPr/>
        </p:nvSpPr>
        <p:spPr>
          <a:xfrm>
            <a:off x="1547664" y="4509120"/>
            <a:ext cx="1597200" cy="1477328"/>
          </a:xfrm>
          <a:prstGeom prst="rect">
            <a:avLst/>
          </a:prstGeom>
        </p:spPr>
        <p:txBody>
          <a:bodyPr wrap="square">
            <a:spAutoFit/>
          </a:bodyPr>
          <a:lstStyle/>
          <a:p>
            <a:r>
              <a:rPr lang="ru-RU" b="1" dirty="0" smtClean="0">
                <a:solidFill>
                  <a:srgbClr val="FF0000"/>
                </a:solidFill>
              </a:rPr>
              <a:t>1983</a:t>
            </a:r>
            <a:r>
              <a:rPr lang="ru-RU" b="1" dirty="0" smtClean="0"/>
              <a:t> год</a:t>
            </a:r>
          </a:p>
          <a:p>
            <a:r>
              <a:rPr lang="ru-RU" b="1" dirty="0"/>
              <a:t>о</a:t>
            </a:r>
            <a:r>
              <a:rPr lang="ru-RU" b="1" dirty="0" smtClean="0"/>
              <a:t>писан вирус,</a:t>
            </a:r>
          </a:p>
          <a:p>
            <a:r>
              <a:rPr lang="ru-RU" b="1" dirty="0"/>
              <a:t>в</a:t>
            </a:r>
            <a:r>
              <a:rPr lang="ru-RU" b="1" dirty="0" smtClean="0"/>
              <a:t>последствии названный ВИЧ</a:t>
            </a:r>
            <a:endParaRPr lang="ru-RU" dirty="0"/>
          </a:p>
        </p:txBody>
      </p:sp>
      <p:sp>
        <p:nvSpPr>
          <p:cNvPr id="7" name="Прямоугольник 6"/>
          <p:cNvSpPr/>
          <p:nvPr/>
        </p:nvSpPr>
        <p:spPr>
          <a:xfrm>
            <a:off x="2137678" y="831117"/>
            <a:ext cx="2427600" cy="923330"/>
          </a:xfrm>
          <a:prstGeom prst="rect">
            <a:avLst/>
          </a:prstGeom>
        </p:spPr>
        <p:txBody>
          <a:bodyPr wrap="square">
            <a:spAutoFit/>
          </a:bodyPr>
          <a:lstStyle/>
          <a:p>
            <a:r>
              <a:rPr lang="ru-RU" b="1" dirty="0" smtClean="0">
                <a:solidFill>
                  <a:srgbClr val="FF0000"/>
                </a:solidFill>
              </a:rPr>
              <a:t>1985</a:t>
            </a:r>
            <a:r>
              <a:rPr lang="ru-RU" b="1" dirty="0" smtClean="0"/>
              <a:t> год</a:t>
            </a:r>
          </a:p>
          <a:p>
            <a:r>
              <a:rPr lang="ru-RU" b="1" dirty="0" smtClean="0"/>
              <a:t>Испытания лекарств от ВИЧ</a:t>
            </a:r>
          </a:p>
        </p:txBody>
      </p:sp>
      <p:sp>
        <p:nvSpPr>
          <p:cNvPr id="8" name="Прямоугольник 7"/>
          <p:cNvSpPr/>
          <p:nvPr/>
        </p:nvSpPr>
        <p:spPr>
          <a:xfrm>
            <a:off x="4788024" y="3212976"/>
            <a:ext cx="2232248" cy="923330"/>
          </a:xfrm>
          <a:prstGeom prst="rect">
            <a:avLst/>
          </a:prstGeom>
        </p:spPr>
        <p:txBody>
          <a:bodyPr wrap="square">
            <a:spAutoFit/>
          </a:bodyPr>
          <a:lstStyle/>
          <a:p>
            <a:r>
              <a:rPr lang="ru-RU" b="1" dirty="0" smtClean="0">
                <a:solidFill>
                  <a:srgbClr val="FF0000"/>
                </a:solidFill>
              </a:rPr>
              <a:t>1991</a:t>
            </a:r>
            <a:r>
              <a:rPr lang="ru-RU" b="1" dirty="0" smtClean="0"/>
              <a:t> год</a:t>
            </a:r>
          </a:p>
          <a:p>
            <a:r>
              <a:rPr lang="ru-RU" b="1" dirty="0" smtClean="0"/>
              <a:t>Открытие центров СПИД в России</a:t>
            </a:r>
            <a:endParaRPr lang="ru-RU" dirty="0"/>
          </a:p>
        </p:txBody>
      </p:sp>
      <p:sp>
        <p:nvSpPr>
          <p:cNvPr id="9" name="Прямоугольник 8"/>
          <p:cNvSpPr/>
          <p:nvPr/>
        </p:nvSpPr>
        <p:spPr>
          <a:xfrm>
            <a:off x="6524200" y="1532691"/>
            <a:ext cx="2008240" cy="1200329"/>
          </a:xfrm>
          <a:prstGeom prst="rect">
            <a:avLst/>
          </a:prstGeom>
        </p:spPr>
        <p:txBody>
          <a:bodyPr wrap="square">
            <a:spAutoFit/>
          </a:bodyPr>
          <a:lstStyle/>
          <a:p>
            <a:r>
              <a:rPr lang="ru-RU" b="1" dirty="0" smtClean="0">
                <a:solidFill>
                  <a:srgbClr val="FF0000"/>
                </a:solidFill>
              </a:rPr>
              <a:t>1996</a:t>
            </a:r>
            <a:r>
              <a:rPr lang="ru-RU" b="1" dirty="0" smtClean="0"/>
              <a:t> год</a:t>
            </a:r>
          </a:p>
          <a:p>
            <a:r>
              <a:rPr lang="ru-RU" b="1" dirty="0" smtClean="0"/>
              <a:t>Быстрый рост числа больных ВИЧ-инфекцией</a:t>
            </a:r>
            <a:endParaRPr lang="ru-RU" dirty="0"/>
          </a:p>
        </p:txBody>
      </p:sp>
      <p:sp>
        <p:nvSpPr>
          <p:cNvPr id="10" name="Прямоугольник 9"/>
          <p:cNvSpPr/>
          <p:nvPr/>
        </p:nvSpPr>
        <p:spPr>
          <a:xfrm>
            <a:off x="6948264" y="4509120"/>
            <a:ext cx="2195736" cy="923330"/>
          </a:xfrm>
          <a:prstGeom prst="rect">
            <a:avLst/>
          </a:prstGeom>
        </p:spPr>
        <p:txBody>
          <a:bodyPr wrap="square">
            <a:spAutoFit/>
          </a:bodyPr>
          <a:lstStyle/>
          <a:p>
            <a:r>
              <a:rPr lang="ru-RU" b="1" dirty="0" smtClean="0">
                <a:solidFill>
                  <a:srgbClr val="FF0000"/>
                </a:solidFill>
              </a:rPr>
              <a:t>2020</a:t>
            </a:r>
            <a:r>
              <a:rPr lang="ru-RU" b="1" dirty="0" smtClean="0"/>
              <a:t> год Число ВИЧ+ россиян –</a:t>
            </a:r>
          </a:p>
          <a:p>
            <a:r>
              <a:rPr lang="ru-RU" b="1" dirty="0" smtClean="0"/>
              <a:t>более 1 000 0000</a:t>
            </a:r>
            <a:endParaRPr lang="ru-RU" dirty="0"/>
          </a:p>
        </p:txBody>
      </p:sp>
      <p:sp>
        <p:nvSpPr>
          <p:cNvPr id="11" name="Прямоугольник 10"/>
          <p:cNvSpPr/>
          <p:nvPr/>
        </p:nvSpPr>
        <p:spPr>
          <a:xfrm>
            <a:off x="6109886" y="5666165"/>
            <a:ext cx="3034114" cy="1200329"/>
          </a:xfrm>
          <a:prstGeom prst="rect">
            <a:avLst/>
          </a:prstGeom>
        </p:spPr>
        <p:txBody>
          <a:bodyPr wrap="square">
            <a:spAutoFit/>
          </a:bodyPr>
          <a:lstStyle/>
          <a:p>
            <a:pPr algn="r"/>
            <a:r>
              <a:rPr lang="ru-RU" b="1" dirty="0" smtClean="0">
                <a:solidFill>
                  <a:srgbClr val="FF0000"/>
                </a:solidFill>
              </a:rPr>
              <a:t>250-300</a:t>
            </a:r>
            <a:r>
              <a:rPr lang="ru-RU" b="1" dirty="0" smtClean="0"/>
              <a:t> случаев ВИЧ </a:t>
            </a:r>
            <a:r>
              <a:rPr lang="ru-RU" b="1" dirty="0" smtClean="0">
                <a:solidFill>
                  <a:srgbClr val="FF0000"/>
                </a:solidFill>
              </a:rPr>
              <a:t>ежедневно</a:t>
            </a:r>
          </a:p>
          <a:p>
            <a:r>
              <a:rPr lang="ru-RU" b="1" dirty="0">
                <a:solidFill>
                  <a:srgbClr val="FF0000"/>
                </a:solidFill>
              </a:rPr>
              <a:t>7</a:t>
            </a:r>
            <a:r>
              <a:rPr lang="ru-RU" b="1" dirty="0" smtClean="0">
                <a:solidFill>
                  <a:srgbClr val="FF0000"/>
                </a:solidFill>
              </a:rPr>
              <a:t>0 000 -90 000 </a:t>
            </a:r>
            <a:r>
              <a:rPr lang="ru-RU" b="1" dirty="0" smtClean="0"/>
              <a:t>новых случаев </a:t>
            </a:r>
            <a:r>
              <a:rPr lang="ru-RU" b="1" dirty="0" smtClean="0">
                <a:solidFill>
                  <a:srgbClr val="FF0000"/>
                </a:solidFill>
              </a:rPr>
              <a:t>в год</a:t>
            </a:r>
            <a:endParaRPr lang="ru-RU" dirty="0">
              <a:solidFill>
                <a:srgbClr val="FF0000"/>
              </a:solidFill>
            </a:endParaRPr>
          </a:p>
        </p:txBody>
      </p:sp>
      <p:sp>
        <p:nvSpPr>
          <p:cNvPr id="13" name="Прямоугольник 12"/>
          <p:cNvSpPr/>
          <p:nvPr/>
        </p:nvSpPr>
        <p:spPr>
          <a:xfrm>
            <a:off x="3029209" y="5860722"/>
            <a:ext cx="2427600" cy="923330"/>
          </a:xfrm>
          <a:prstGeom prst="rect">
            <a:avLst/>
          </a:prstGeom>
        </p:spPr>
        <p:txBody>
          <a:bodyPr wrap="square">
            <a:spAutoFit/>
          </a:bodyPr>
          <a:lstStyle/>
          <a:p>
            <a:r>
              <a:rPr lang="ru-RU" b="1" dirty="0" smtClean="0">
                <a:solidFill>
                  <a:srgbClr val="FF0000"/>
                </a:solidFill>
              </a:rPr>
              <a:t>1985</a:t>
            </a:r>
            <a:r>
              <a:rPr lang="ru-RU" b="1" dirty="0" smtClean="0"/>
              <a:t> год</a:t>
            </a:r>
          </a:p>
          <a:p>
            <a:r>
              <a:rPr lang="ru-RU" b="1" dirty="0" smtClean="0"/>
              <a:t>Первые тесты для диагностики ВИЧ</a:t>
            </a:r>
            <a:endParaRPr lang="ru-RU" dirty="0"/>
          </a:p>
        </p:txBody>
      </p:sp>
      <p:sp>
        <p:nvSpPr>
          <p:cNvPr id="14" name="Прямоугольник 13"/>
          <p:cNvSpPr/>
          <p:nvPr/>
        </p:nvSpPr>
        <p:spPr>
          <a:xfrm>
            <a:off x="3635896" y="2361654"/>
            <a:ext cx="2232248" cy="923330"/>
          </a:xfrm>
          <a:prstGeom prst="rect">
            <a:avLst/>
          </a:prstGeom>
        </p:spPr>
        <p:txBody>
          <a:bodyPr wrap="square">
            <a:spAutoFit/>
          </a:bodyPr>
          <a:lstStyle/>
          <a:p>
            <a:r>
              <a:rPr lang="ru-RU" b="1" dirty="0" smtClean="0">
                <a:solidFill>
                  <a:srgbClr val="FF0000"/>
                </a:solidFill>
              </a:rPr>
              <a:t>1987</a:t>
            </a:r>
            <a:r>
              <a:rPr lang="ru-RU" b="1" dirty="0" smtClean="0"/>
              <a:t> год</a:t>
            </a:r>
          </a:p>
          <a:p>
            <a:r>
              <a:rPr lang="ru-RU" b="1" dirty="0" smtClean="0"/>
              <a:t>Первый случай</a:t>
            </a:r>
          </a:p>
          <a:p>
            <a:r>
              <a:rPr lang="ru-RU" b="1" dirty="0" smtClean="0"/>
              <a:t>ВИЧ в СССР</a:t>
            </a:r>
            <a:endParaRPr lang="ru-RU" dirty="0"/>
          </a:p>
        </p:txBody>
      </p:sp>
      <p:sp>
        <p:nvSpPr>
          <p:cNvPr id="3" name="Прямоугольник 2"/>
          <p:cNvSpPr/>
          <p:nvPr/>
        </p:nvSpPr>
        <p:spPr>
          <a:xfrm>
            <a:off x="1649628" y="116632"/>
            <a:ext cx="58026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Пульс эпидемии</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p:txBody>
          <a:bodyPr>
            <a:normAutofit fontScale="92500" lnSpcReduction="10000"/>
          </a:bodyPr>
          <a:lstStyle/>
          <a:p>
            <a:r>
              <a:rPr lang="ru-RU" dirty="0" smtClean="0"/>
              <a:t>Незащищенный половой контакт</a:t>
            </a:r>
          </a:p>
          <a:p>
            <a:r>
              <a:rPr lang="ru-RU" dirty="0" smtClean="0"/>
              <a:t>Употребление </a:t>
            </a:r>
            <a:r>
              <a:rPr lang="ru-RU" dirty="0" err="1" smtClean="0"/>
              <a:t>психоактивных</a:t>
            </a:r>
            <a:r>
              <a:rPr lang="ru-RU" dirty="0" smtClean="0"/>
              <a:t> веществ любым способом</a:t>
            </a:r>
          </a:p>
          <a:p>
            <a:r>
              <a:rPr lang="ru-RU" dirty="0" smtClean="0"/>
              <a:t>Любые манипуляции нестерильным инструментом (с повреждением кожных покровов) –немедицинские</a:t>
            </a:r>
          </a:p>
          <a:p>
            <a:endParaRPr lang="ru-RU" dirty="0"/>
          </a:p>
        </p:txBody>
      </p:sp>
      <p:sp>
        <p:nvSpPr>
          <p:cNvPr id="7" name="Объект 6"/>
          <p:cNvSpPr>
            <a:spLocks noGrp="1"/>
          </p:cNvSpPr>
          <p:nvPr>
            <p:ph sz="half" idx="2"/>
          </p:nvPr>
        </p:nvSpPr>
        <p:spPr/>
        <p:txBody>
          <a:bodyPr>
            <a:normAutofit fontScale="92500" lnSpcReduction="10000"/>
          </a:bodyPr>
          <a:lstStyle/>
          <a:p>
            <a:r>
              <a:rPr lang="ru-RU" dirty="0" smtClean="0"/>
              <a:t>Укол инфицированной иглой или порез острым инструментом (при уборке мусора)</a:t>
            </a:r>
          </a:p>
          <a:p>
            <a:r>
              <a:rPr lang="ru-RU" dirty="0" smtClean="0"/>
              <a:t>Контакт с зараженной биологической жидкостью (чаще - кровь)</a:t>
            </a:r>
          </a:p>
          <a:p>
            <a:r>
              <a:rPr lang="ru-RU" dirty="0" smtClean="0"/>
              <a:t>Контакт с жидкостями, содержащими видимое количество крови</a:t>
            </a:r>
          </a:p>
          <a:p>
            <a:endParaRPr lang="ru-RU" dirty="0" smtClean="0"/>
          </a:p>
          <a:p>
            <a:endParaRPr lang="ru-RU" dirty="0"/>
          </a:p>
        </p:txBody>
      </p:sp>
      <p:pic>
        <p:nvPicPr>
          <p:cNvPr id="11"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Риск в жизни и на работе</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108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116632"/>
            <a:ext cx="71287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Ситуации риска и мифы</a:t>
            </a:r>
            <a:endParaRPr lang="ru-RU" sz="4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85000" lnSpcReduction="10000"/>
          </a:bodyPr>
          <a:lstStyle/>
          <a:p>
            <a:r>
              <a:rPr lang="ru-RU" dirty="0" smtClean="0"/>
              <a:t>Правда</a:t>
            </a:r>
          </a:p>
          <a:p>
            <a:pPr marL="457200" lvl="1" indent="0">
              <a:buNone/>
            </a:pPr>
            <a:r>
              <a:rPr lang="ru-RU" dirty="0" smtClean="0"/>
              <a:t>Контакт, при котором вирус может попасть в кровоток: </a:t>
            </a:r>
          </a:p>
          <a:p>
            <a:pPr lvl="1"/>
            <a:r>
              <a:rPr lang="ru-RU" dirty="0" smtClean="0"/>
              <a:t>Слизистая, Повреждённая кожа </a:t>
            </a:r>
          </a:p>
          <a:p>
            <a:pPr lvl="1"/>
            <a:r>
              <a:rPr lang="ru-RU" dirty="0" smtClean="0"/>
              <a:t>инфицированная биологическая жидкость (кровь, сперма, влагалищный секрет, грудное молоко, другие биологические жидкости с примесью крови) </a:t>
            </a:r>
          </a:p>
          <a:p>
            <a:pPr marL="457200" lvl="1" indent="0">
              <a:buNone/>
            </a:pPr>
            <a:endParaRPr lang="ru-RU" dirty="0" smtClean="0"/>
          </a:p>
          <a:p>
            <a:r>
              <a:rPr lang="ru-RU" dirty="0" smtClean="0"/>
              <a:t>Миф</a:t>
            </a:r>
          </a:p>
          <a:p>
            <a:pPr lvl="1"/>
            <a:r>
              <a:rPr lang="ru-RU" dirty="0" smtClean="0"/>
              <a:t>Все остальное (уколы в транспорте менее 0,03%, вода в бассейне, укусы насекомых и животных, общие бытовые предметы  и др.)</a:t>
            </a:r>
          </a:p>
          <a:p>
            <a:pPr lvl="1"/>
            <a:endParaRPr lang="ru-RU" dirty="0"/>
          </a:p>
          <a:p>
            <a:endParaRPr lang="ru-RU" dirty="0"/>
          </a:p>
        </p:txBody>
      </p:sp>
    </p:spTree>
    <p:extLst>
      <p:ext uri="{BB962C8B-B14F-4D97-AF65-F5344CB8AC3E}">
        <p14:creationId xmlns:p14="http://schemas.microsoft.com/office/powerpoint/2010/main" val="415445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116632"/>
            <a:ext cx="6984776"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Как не попадает?</a:t>
            </a:r>
            <a:endParaRPr lang="ru-RU" sz="4800"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107504" y="6488668"/>
            <a:ext cx="8964488" cy="369332"/>
          </a:xfrm>
          <a:prstGeom prst="rect">
            <a:avLst/>
          </a:prstGeom>
        </p:spPr>
        <p:txBody>
          <a:bodyPr wrap="square">
            <a:spAutoFit/>
          </a:bodyPr>
          <a:lstStyle/>
          <a:p>
            <a:r>
              <a:rPr lang="ru-RU" dirty="0" smtClean="0"/>
              <a:t>Изображение с сайта </a:t>
            </a:r>
            <a:r>
              <a:rPr lang="la-Latn" dirty="0" smtClean="0"/>
              <a:t>https</a:t>
            </a:r>
            <a:r>
              <a:rPr lang="la-Latn" dirty="0"/>
              <a:t>://www.hiv.ee/ru/vich/kak-rasprostranyaetsya-vich/</a:t>
            </a:r>
            <a:endParaRPr lang="ru-RU" dirty="0"/>
          </a:p>
        </p:txBody>
      </p:sp>
      <p:pic>
        <p:nvPicPr>
          <p:cNvPr id="2050" name="Picture 2" descr="https://www.hiv.ee/wp-content/uploads/2019/12/02-kuidas-hiv-ei-lev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 y="1340768"/>
            <a:ext cx="9144000" cy="448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28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457200" y="2348880"/>
            <a:ext cx="8229600" cy="3517851"/>
          </a:xfrm>
        </p:spPr>
        <p:txBody>
          <a:bodyPr>
            <a:normAutofit fontScale="92500" lnSpcReduction="20000"/>
          </a:bodyPr>
          <a:lstStyle/>
          <a:p>
            <a:r>
              <a:rPr lang="ru-RU" dirty="0" smtClean="0"/>
              <a:t>Вирус внедряется в клетку организма человека </a:t>
            </a:r>
            <a:r>
              <a:rPr lang="en-US" dirty="0" smtClean="0"/>
              <a:t>(</a:t>
            </a:r>
            <a:r>
              <a:rPr lang="ru-RU" dirty="0" smtClean="0"/>
              <a:t>С</a:t>
            </a:r>
            <a:r>
              <a:rPr lang="en-US" dirty="0" smtClean="0"/>
              <a:t>D4)</a:t>
            </a:r>
            <a:r>
              <a:rPr lang="ru-RU" dirty="0" smtClean="0"/>
              <a:t>, отвечающую за иммунитет</a:t>
            </a:r>
          </a:p>
          <a:p>
            <a:r>
              <a:rPr lang="ru-RU" dirty="0" smtClean="0"/>
              <a:t>Клетка вырабатывает новые копии вируса, после чего погибает</a:t>
            </a:r>
            <a:endParaRPr lang="en-US" dirty="0" smtClean="0"/>
          </a:p>
          <a:p>
            <a:r>
              <a:rPr lang="ru-RU" dirty="0" smtClean="0"/>
              <a:t>Недостаток клеток иммунитета не позволяет организму сопротивляться другим болезням</a:t>
            </a:r>
          </a:p>
          <a:p>
            <a:r>
              <a:rPr lang="ru-RU" dirty="0" smtClean="0"/>
              <a:t>Развивается СПИД – последняя стадия ВИЧ-инфекции</a:t>
            </a:r>
            <a:endParaRPr lang="ru-RU" dirty="0"/>
          </a:p>
        </p:txBody>
      </p:sp>
      <p:pic>
        <p:nvPicPr>
          <p:cNvPr id="5"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113"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Что происходит в организме?</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3378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116632"/>
            <a:ext cx="7920880"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effectLst>
                  <a:outerShdw blurRad="38100" dist="38100" dir="2700000" algn="tl">
                    <a:srgbClr val="000000">
                      <a:alpha val="43137"/>
                    </a:srgbClr>
                  </a:outerShdw>
                </a:effectLst>
              </a:rPr>
              <a:t>Что происходит в организме?</a:t>
            </a:r>
            <a:endParaRPr lang="ru-RU" sz="4400" dirty="0">
              <a:solidFill>
                <a:srgbClr val="C00000"/>
              </a:solidFill>
              <a:effectLst>
                <a:outerShdw blurRad="38100" dist="38100" dir="2700000" algn="tl">
                  <a:srgbClr val="000000">
                    <a:alpha val="43137"/>
                  </a:srgbClr>
                </a:outerShdw>
              </a:effectLst>
            </a:endParaRPr>
          </a:p>
        </p:txBody>
      </p:sp>
      <p:pic>
        <p:nvPicPr>
          <p:cNvPr id="2050" name="Picture 2" descr="Что такое C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057" y="908720"/>
            <a:ext cx="5877271"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63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116632"/>
            <a:ext cx="7920880"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effectLst>
                  <a:outerShdw blurRad="38100" dist="38100" dir="2700000" algn="tl">
                    <a:srgbClr val="000000">
                      <a:alpha val="43137"/>
                    </a:srgbClr>
                  </a:outerShdw>
                </a:effectLst>
              </a:rPr>
              <a:t>Что происходит в организме?</a:t>
            </a:r>
            <a:endParaRPr lang="ru-RU" sz="4400" dirty="0">
              <a:solidFill>
                <a:srgbClr val="C00000"/>
              </a:solidFill>
              <a:effectLst>
                <a:outerShdw blurRad="38100" dist="38100" dir="2700000" algn="tl">
                  <a:srgbClr val="000000">
                    <a:alpha val="43137"/>
                  </a:srgbClr>
                </a:outerShdw>
              </a:effectLst>
            </a:endParaRPr>
          </a:p>
        </p:txBody>
      </p:sp>
      <p:pic>
        <p:nvPicPr>
          <p:cNvPr id="1026" name="Picture 2" descr="1.3. Описание, строение и жизненный цикл вируса - Life4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808837"/>
            <a:ext cx="5832648" cy="6124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2875002"/>
            <a:ext cx="2170146" cy="369332"/>
          </a:xfrm>
          <a:prstGeom prst="rect">
            <a:avLst/>
          </a:prstGeom>
          <a:noFill/>
        </p:spPr>
        <p:txBody>
          <a:bodyPr wrap="none" rtlCol="0">
            <a:spAutoFit/>
          </a:bodyPr>
          <a:lstStyle/>
          <a:p>
            <a:r>
              <a:rPr lang="ru-RU" dirty="0" smtClean="0"/>
              <a:t>Внедряется в клетку</a:t>
            </a:r>
            <a:endParaRPr lang="ru-RU" dirty="0"/>
          </a:p>
        </p:txBody>
      </p:sp>
      <p:sp>
        <p:nvSpPr>
          <p:cNvPr id="5" name="TextBox 4"/>
          <p:cNvSpPr txBox="1"/>
          <p:nvPr/>
        </p:nvSpPr>
        <p:spPr>
          <a:xfrm>
            <a:off x="107504" y="3453911"/>
            <a:ext cx="2703689" cy="646331"/>
          </a:xfrm>
          <a:prstGeom prst="rect">
            <a:avLst/>
          </a:prstGeom>
          <a:noFill/>
        </p:spPr>
        <p:txBody>
          <a:bodyPr wrap="none" rtlCol="0">
            <a:spAutoFit/>
          </a:bodyPr>
          <a:lstStyle/>
          <a:p>
            <a:r>
              <a:rPr lang="ru-RU" dirty="0" smtClean="0"/>
              <a:t>Заставляет клетку делать </a:t>
            </a:r>
          </a:p>
          <a:p>
            <a:r>
              <a:rPr lang="ru-RU" dirty="0" smtClean="0"/>
              <a:t>новые копии вируса</a:t>
            </a:r>
            <a:endParaRPr lang="ru-RU" dirty="0"/>
          </a:p>
        </p:txBody>
      </p:sp>
      <p:sp>
        <p:nvSpPr>
          <p:cNvPr id="7" name="TextBox 6"/>
          <p:cNvSpPr txBox="1"/>
          <p:nvPr/>
        </p:nvSpPr>
        <p:spPr>
          <a:xfrm>
            <a:off x="107504" y="4180438"/>
            <a:ext cx="2133661" cy="646331"/>
          </a:xfrm>
          <a:prstGeom prst="rect">
            <a:avLst/>
          </a:prstGeom>
          <a:noFill/>
        </p:spPr>
        <p:txBody>
          <a:bodyPr wrap="none" rtlCol="0">
            <a:spAutoFit/>
          </a:bodyPr>
          <a:lstStyle/>
          <a:p>
            <a:r>
              <a:rPr lang="ru-RU" dirty="0" smtClean="0"/>
              <a:t>Клетка истощается, </a:t>
            </a:r>
          </a:p>
          <a:p>
            <a:r>
              <a:rPr lang="ru-RU" dirty="0" smtClean="0"/>
              <a:t>погибает</a:t>
            </a:r>
            <a:endParaRPr lang="ru-RU" dirty="0"/>
          </a:p>
        </p:txBody>
      </p:sp>
    </p:spTree>
    <p:extLst>
      <p:ext uri="{BB962C8B-B14F-4D97-AF65-F5344CB8AC3E}">
        <p14:creationId xmlns:p14="http://schemas.microsoft.com/office/powerpoint/2010/main" val="3360034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0585342"/>
              </p:ext>
            </p:extLst>
          </p:nvPr>
        </p:nvGraphicFramePr>
        <p:xfrm>
          <a:off x="457200" y="980728"/>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619672" y="116632"/>
            <a:ext cx="5832648"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Как это работает?</a:t>
            </a:r>
            <a:endParaRPr lang="ru-RU" sz="4800" dirty="0">
              <a:solidFill>
                <a:srgbClr val="C00000"/>
              </a:solidFill>
              <a:effectLst>
                <a:outerShdw blurRad="38100" dist="38100" dir="2700000" algn="tl">
                  <a:srgbClr val="000000">
                    <a:alpha val="43137"/>
                  </a:srgbClr>
                </a:outerShdw>
              </a:effectLst>
            </a:endParaRPr>
          </a:p>
        </p:txBody>
      </p:sp>
      <p:sp>
        <p:nvSpPr>
          <p:cNvPr id="2" name="Прямоугольник 1"/>
          <p:cNvSpPr/>
          <p:nvPr/>
        </p:nvSpPr>
        <p:spPr>
          <a:xfrm>
            <a:off x="6130998" y="2852936"/>
            <a:ext cx="24772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Инкубационный период</a:t>
            </a:r>
            <a:endParaRPr lang="ru-RU"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78769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smtClean="0"/>
              <a:t>Синдром – совокупность симптомов</a:t>
            </a:r>
          </a:p>
          <a:p>
            <a:r>
              <a:rPr lang="ru-RU" dirty="0" smtClean="0"/>
              <a:t>Приобретённого – в течение жизни, в процессе разрушения иммунитета</a:t>
            </a:r>
          </a:p>
          <a:p>
            <a:r>
              <a:rPr lang="ru-RU" dirty="0" smtClean="0"/>
              <a:t>Иммунного</a:t>
            </a:r>
          </a:p>
          <a:p>
            <a:r>
              <a:rPr lang="ru-RU" dirty="0" smtClean="0"/>
              <a:t>Дефицита</a:t>
            </a:r>
          </a:p>
          <a:p>
            <a:endParaRPr lang="ru-RU" dirty="0"/>
          </a:p>
          <a:p>
            <a:pPr marL="0" indent="0" algn="ctr">
              <a:buNone/>
            </a:pPr>
            <a:r>
              <a:rPr lang="ru-RU" dirty="0" smtClean="0"/>
              <a:t>последняя стадия ВИЧ-инфекции, </a:t>
            </a:r>
            <a:r>
              <a:rPr lang="ru-RU" b="1" dirty="0" smtClean="0">
                <a:ln/>
              </a:rPr>
              <a:t>характеризующаяся </a:t>
            </a:r>
            <a:r>
              <a:rPr lang="ru-RU" b="1" dirty="0">
                <a:ln/>
              </a:rPr>
              <a:t>глубоким </a:t>
            </a:r>
            <a:r>
              <a:rPr lang="ru-RU" b="1" dirty="0" smtClean="0">
                <a:ln/>
              </a:rPr>
              <a:t>поражением </a:t>
            </a:r>
            <a:r>
              <a:rPr lang="ru-RU" b="1" dirty="0">
                <a:ln/>
              </a:rPr>
              <a:t>иммунной </a:t>
            </a:r>
            <a:r>
              <a:rPr lang="ru-RU" b="1" dirty="0" smtClean="0">
                <a:ln/>
              </a:rPr>
              <a:t>системы, множественными заболеваниями, которые приводят к гибели</a:t>
            </a:r>
            <a:endParaRPr lang="ru-RU" b="1" dirty="0">
              <a:ln/>
            </a:endParaRPr>
          </a:p>
          <a:p>
            <a:endParaRPr lang="ru-RU" dirty="0"/>
          </a:p>
        </p:txBody>
      </p:sp>
      <p:sp>
        <p:nvSpPr>
          <p:cNvPr id="4" name="Заголовок 3"/>
          <p:cNvSpPr>
            <a:spLocks noGrp="1"/>
          </p:cNvSpPr>
          <p:nvPr>
            <p:ph type="title"/>
          </p:nvPr>
        </p:nvSpPr>
        <p:spPr>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СПИД – не диагноз?</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1463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Специфических симптомов у заболевания</a:t>
            </a:r>
            <a:br>
              <a:rPr lang="ru-RU" dirty="0" smtClean="0"/>
            </a:br>
            <a:r>
              <a:rPr lang="ru-RU" dirty="0" smtClean="0"/>
              <a:t>НЕТ</a:t>
            </a:r>
          </a:p>
          <a:p>
            <a:r>
              <a:rPr lang="ru-RU" dirty="0" smtClean="0"/>
              <a:t>Длительное время протекает совершенно незаметно для человека</a:t>
            </a:r>
          </a:p>
          <a:p>
            <a:r>
              <a:rPr lang="ru-RU" dirty="0" smtClean="0"/>
              <a:t>Признаки заражения могут напоминать любые другие заболевания</a:t>
            </a:r>
          </a:p>
          <a:p>
            <a:r>
              <a:rPr lang="ru-RU" dirty="0" smtClean="0"/>
              <a:t>Определить заболевания можно только при проведении ТЕСТА НА ВИЧ</a:t>
            </a:r>
            <a:endParaRPr lang="ru-RU" dirty="0"/>
          </a:p>
        </p:txBody>
      </p:sp>
      <p:pic>
        <p:nvPicPr>
          <p:cNvPr id="4"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Симптомы?</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5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16632"/>
            <a:ext cx="5832648"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Как это выявить?</a:t>
            </a:r>
            <a:endParaRPr lang="ru-RU" sz="4800"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2424209" y="836712"/>
            <a:ext cx="4328428" cy="646331"/>
          </a:xfrm>
          <a:prstGeom prst="rect">
            <a:avLst/>
          </a:prstGeom>
          <a:noFill/>
        </p:spPr>
        <p:txBody>
          <a:bodyPr wrap="none" rtlCol="0">
            <a:spAutoFit/>
          </a:bodyPr>
          <a:lstStyle/>
          <a:p>
            <a:pPr algn="ctr"/>
            <a:r>
              <a:rPr lang="ru-RU" b="1" dirty="0" smtClean="0">
                <a:solidFill>
                  <a:srgbClr val="005EBC"/>
                </a:solidFill>
                <a:latin typeface="Arial Black" panose="020B0A04020102020204" pitchFamily="34" charset="0"/>
              </a:rPr>
              <a:t>Анализ для выявления антител</a:t>
            </a:r>
          </a:p>
          <a:p>
            <a:pPr algn="ctr"/>
            <a:r>
              <a:rPr lang="ru-RU" b="1" dirty="0" smtClean="0">
                <a:solidFill>
                  <a:srgbClr val="005EBC"/>
                </a:solidFill>
                <a:latin typeface="Arial Black" panose="020B0A04020102020204" pitchFamily="34" charset="0"/>
              </a:rPr>
              <a:t>и антигена ВИЧ </a:t>
            </a:r>
            <a:endParaRPr lang="ru-RU" b="1" dirty="0">
              <a:solidFill>
                <a:srgbClr val="005EBC"/>
              </a:solidFill>
              <a:latin typeface="Arial Black" panose="020B0A04020102020204" pitchFamily="34" charset="0"/>
            </a:endParaRPr>
          </a:p>
        </p:txBody>
      </p:sp>
      <p:sp>
        <p:nvSpPr>
          <p:cNvPr id="5" name="TextBox 4"/>
          <p:cNvSpPr txBox="1"/>
          <p:nvPr/>
        </p:nvSpPr>
        <p:spPr>
          <a:xfrm>
            <a:off x="820430" y="1556792"/>
            <a:ext cx="3158237" cy="369332"/>
          </a:xfrm>
          <a:prstGeom prst="rect">
            <a:avLst/>
          </a:prstGeom>
          <a:noFill/>
        </p:spPr>
        <p:txBody>
          <a:bodyPr wrap="none" rtlCol="0">
            <a:spAutoFit/>
          </a:bodyPr>
          <a:lstStyle/>
          <a:p>
            <a:pPr algn="ctr"/>
            <a:r>
              <a:rPr lang="ru-RU" b="1" dirty="0" smtClean="0">
                <a:solidFill>
                  <a:srgbClr val="005EBC"/>
                </a:solidFill>
                <a:latin typeface="Arial Black" panose="020B0A04020102020204" pitchFamily="34" charset="0"/>
              </a:rPr>
              <a:t>Экспресс-диагностика</a:t>
            </a:r>
            <a:endParaRPr lang="ru-RU" b="1" dirty="0">
              <a:solidFill>
                <a:srgbClr val="005EBC"/>
              </a:solidFill>
              <a:latin typeface="Arial Black" panose="020B0A04020102020204" pitchFamily="34" charset="0"/>
            </a:endParaRPr>
          </a:p>
        </p:txBody>
      </p:sp>
      <p:sp>
        <p:nvSpPr>
          <p:cNvPr id="6" name="TextBox 5"/>
          <p:cNvSpPr txBox="1"/>
          <p:nvPr/>
        </p:nvSpPr>
        <p:spPr>
          <a:xfrm>
            <a:off x="4709899" y="1556792"/>
            <a:ext cx="3746538" cy="369332"/>
          </a:xfrm>
          <a:prstGeom prst="rect">
            <a:avLst/>
          </a:prstGeom>
          <a:noFill/>
        </p:spPr>
        <p:txBody>
          <a:bodyPr wrap="none" rtlCol="0">
            <a:spAutoFit/>
          </a:bodyPr>
          <a:lstStyle/>
          <a:p>
            <a:pPr algn="ctr"/>
            <a:r>
              <a:rPr lang="ru-RU" b="1" dirty="0" smtClean="0">
                <a:solidFill>
                  <a:srgbClr val="005EBC"/>
                </a:solidFill>
                <a:latin typeface="Arial Black" panose="020B0A04020102020204" pitchFamily="34" charset="0"/>
              </a:rPr>
              <a:t>Лабораторная диагностика</a:t>
            </a:r>
            <a:endParaRPr lang="ru-RU" b="1" dirty="0">
              <a:solidFill>
                <a:srgbClr val="005EBC"/>
              </a:solidFill>
              <a:latin typeface="Arial Black" panose="020B0A04020102020204" pitchFamily="34" charset="0"/>
            </a:endParaRPr>
          </a:p>
        </p:txBody>
      </p:sp>
      <p:sp>
        <p:nvSpPr>
          <p:cNvPr id="7" name="Объект 6"/>
          <p:cNvSpPr>
            <a:spLocks noGrp="1"/>
          </p:cNvSpPr>
          <p:nvPr>
            <p:ph sz="half" idx="1"/>
          </p:nvPr>
        </p:nvSpPr>
        <p:spPr>
          <a:xfrm>
            <a:off x="457200" y="1988840"/>
            <a:ext cx="4038600" cy="4608512"/>
          </a:xfrm>
        </p:spPr>
        <p:txBody>
          <a:bodyPr>
            <a:normAutofit fontScale="92500" lnSpcReduction="10000"/>
          </a:bodyPr>
          <a:lstStyle/>
          <a:p>
            <a:r>
              <a:rPr lang="ru-RU" dirty="0" smtClean="0"/>
              <a:t>Выявление антител</a:t>
            </a:r>
          </a:p>
          <a:p>
            <a:pPr lvl="1"/>
            <a:r>
              <a:rPr lang="ru-RU" dirty="0" smtClean="0"/>
              <a:t>В крови, например в капиллярной – взятой из пальца, ответ в течение 10-20 минут</a:t>
            </a:r>
          </a:p>
          <a:p>
            <a:pPr lvl="1"/>
            <a:r>
              <a:rPr lang="ru-RU" dirty="0" smtClean="0"/>
              <a:t>В слюне, </a:t>
            </a:r>
            <a:r>
              <a:rPr lang="ru-RU" dirty="0"/>
              <a:t>ответ в течение 10-20 </a:t>
            </a:r>
            <a:r>
              <a:rPr lang="ru-RU" dirty="0" smtClean="0"/>
              <a:t>минут</a:t>
            </a:r>
          </a:p>
          <a:p>
            <a:r>
              <a:rPr lang="ru-RU" dirty="0" smtClean="0"/>
              <a:t>Выявление антител и антигена в крови</a:t>
            </a:r>
          </a:p>
          <a:p>
            <a:r>
              <a:rPr lang="ru-RU" dirty="0" smtClean="0"/>
              <a:t>Возможно самотестирование</a:t>
            </a:r>
            <a:endParaRPr lang="ru-RU" dirty="0"/>
          </a:p>
        </p:txBody>
      </p:sp>
      <p:sp>
        <p:nvSpPr>
          <p:cNvPr id="8" name="Объект 7"/>
          <p:cNvSpPr>
            <a:spLocks noGrp="1"/>
          </p:cNvSpPr>
          <p:nvPr>
            <p:ph sz="half" idx="2"/>
          </p:nvPr>
        </p:nvSpPr>
        <p:spPr>
          <a:xfrm>
            <a:off x="4648200" y="1988840"/>
            <a:ext cx="4038600" cy="4608512"/>
          </a:xfrm>
        </p:spPr>
        <p:txBody>
          <a:bodyPr>
            <a:normAutofit fontScale="92500" lnSpcReduction="10000"/>
          </a:bodyPr>
          <a:lstStyle/>
          <a:p>
            <a:r>
              <a:rPr lang="ru-RU" dirty="0" smtClean="0"/>
              <a:t>Выявление антител и антигена ВИЧ</a:t>
            </a:r>
          </a:p>
          <a:p>
            <a:pPr lvl="1"/>
            <a:r>
              <a:rPr lang="ru-RU" dirty="0"/>
              <a:t>в</a:t>
            </a:r>
            <a:r>
              <a:rPr lang="ru-RU" dirty="0" smtClean="0"/>
              <a:t> сыворотке крови</a:t>
            </a:r>
          </a:p>
          <a:p>
            <a:r>
              <a:rPr lang="ru-RU" dirty="0" smtClean="0"/>
              <a:t>При получении положительного результата - </a:t>
            </a:r>
            <a:r>
              <a:rPr lang="ru-RU" dirty="0"/>
              <a:t> выявления </a:t>
            </a:r>
            <a:r>
              <a:rPr lang="ru-RU" dirty="0" smtClean="0"/>
              <a:t>белков вируса (иммунный </a:t>
            </a:r>
            <a:r>
              <a:rPr lang="ru-RU" dirty="0" err="1" smtClean="0"/>
              <a:t>блоттинг</a:t>
            </a:r>
            <a:r>
              <a:rPr lang="ru-RU" dirty="0" smtClean="0"/>
              <a:t>)</a:t>
            </a:r>
          </a:p>
          <a:p>
            <a:r>
              <a:rPr lang="ru-RU" dirty="0" smtClean="0"/>
              <a:t>Выявление генетического материала ВИЧ – РНК или ДНК</a:t>
            </a:r>
            <a:endParaRPr lang="ru-RU" dirty="0"/>
          </a:p>
        </p:txBody>
      </p:sp>
    </p:spTree>
    <p:extLst>
      <p:ext uri="{BB962C8B-B14F-4D97-AF65-F5344CB8AC3E}">
        <p14:creationId xmlns:p14="http://schemas.microsoft.com/office/powerpoint/2010/main" val="149515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35686"/>
            <a:ext cx="3844246" cy="1569660"/>
          </a:xfrm>
          <a:prstGeom prst="rect">
            <a:avLst/>
          </a:prstGeom>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r>
              <a:rPr lang="ru-RU" sz="2400" dirty="0" smtClean="0"/>
              <a:t>32,7 </a:t>
            </a:r>
            <a:r>
              <a:rPr lang="ru-RU" sz="2400" dirty="0"/>
              <a:t>млн человек </a:t>
            </a:r>
            <a:endParaRPr lang="ru-RU" sz="2400" dirty="0" smtClean="0"/>
          </a:p>
          <a:p>
            <a:r>
              <a:rPr lang="ru-RU" sz="2400" dirty="0" smtClean="0"/>
              <a:t>умерли </a:t>
            </a:r>
            <a:r>
              <a:rPr lang="ru-RU" sz="2400" dirty="0"/>
              <a:t>от сопутствующих </a:t>
            </a:r>
            <a:endParaRPr lang="ru-RU" sz="2400" dirty="0" smtClean="0"/>
          </a:p>
          <a:p>
            <a:r>
              <a:rPr lang="ru-RU" sz="2400" dirty="0" smtClean="0"/>
              <a:t>СПИДу болезней, из них 690 000 в 2019</a:t>
            </a:r>
            <a:r>
              <a:rPr lang="ru-RU" sz="2400" dirty="0"/>
              <a:t> </a:t>
            </a:r>
          </a:p>
        </p:txBody>
      </p:sp>
      <p:sp>
        <p:nvSpPr>
          <p:cNvPr id="4" name="Прямоугольник 3"/>
          <p:cNvSpPr/>
          <p:nvPr/>
        </p:nvSpPr>
        <p:spPr>
          <a:xfrm>
            <a:off x="3635896" y="1918783"/>
            <a:ext cx="4176463" cy="830997"/>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ru-RU" sz="2400" dirty="0" smtClean="0"/>
              <a:t>1,7 млн число </a:t>
            </a:r>
            <a:r>
              <a:rPr lang="ru-RU" sz="2400" dirty="0"/>
              <a:t>новых </a:t>
            </a:r>
            <a:r>
              <a:rPr lang="ru-RU" sz="2400" dirty="0" smtClean="0"/>
              <a:t>случаев заражения ВИЧ в 2019 </a:t>
            </a:r>
            <a:endParaRPr lang="ru-RU" sz="2400" dirty="0"/>
          </a:p>
        </p:txBody>
      </p:sp>
      <p:sp>
        <p:nvSpPr>
          <p:cNvPr id="5" name="Прямоугольник 4"/>
          <p:cNvSpPr/>
          <p:nvPr/>
        </p:nvSpPr>
        <p:spPr>
          <a:xfrm>
            <a:off x="1649628" y="116632"/>
            <a:ext cx="58026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ВИЧ в мире</a:t>
            </a:r>
            <a:endParaRPr lang="ru-RU" sz="4800" dirty="0">
              <a:solidFill>
                <a:srgbClr val="C00000"/>
              </a:solidFill>
              <a:effectLst>
                <a:outerShdw blurRad="38100" dist="38100" dir="2700000" algn="tl">
                  <a:srgbClr val="000000">
                    <a:alpha val="43137"/>
                  </a:srgbClr>
                </a:outerShdw>
              </a:effectLst>
            </a:endParaRPr>
          </a:p>
        </p:txBody>
      </p:sp>
      <p:sp>
        <p:nvSpPr>
          <p:cNvPr id="3" name="Прямоугольник 2"/>
          <p:cNvSpPr/>
          <p:nvPr/>
        </p:nvSpPr>
        <p:spPr>
          <a:xfrm>
            <a:off x="5436096" y="941819"/>
            <a:ext cx="3456384" cy="830997"/>
          </a:xfrm>
          <a:prstGeom prst="rect">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dirty="0" smtClean="0"/>
              <a:t>38,0 млн число людей, </a:t>
            </a:r>
          </a:p>
          <a:p>
            <a:r>
              <a:rPr lang="ru-RU" sz="2400" dirty="0" smtClean="0"/>
              <a:t>живущих с ВИЧ</a:t>
            </a:r>
            <a:endParaRPr lang="ru-RU" sz="2400" dirty="0"/>
          </a:p>
        </p:txBody>
      </p:sp>
      <p:pic>
        <p:nvPicPr>
          <p:cNvPr id="3074" name="Picture 2" descr="https://www.unaids.org/sites/default/files/styles/fullsize/public/media/R%20SDG%20banner%20web.png?itok=w1mWugz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660637"/>
            <a:ext cx="8856984" cy="21527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n on Intergovernmental &amp; International Organizations Logo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963" b="39195"/>
          <a:stretch/>
        </p:blipFill>
        <p:spPr bwMode="auto">
          <a:xfrm>
            <a:off x="3031327" y="3844807"/>
            <a:ext cx="3039294" cy="81583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6144" y="2886035"/>
            <a:ext cx="8784977" cy="830997"/>
          </a:xfrm>
          <a:prstGeom prst="rect">
            <a:avLst/>
          </a:prstGeom>
          <a:effectLst>
            <a:glow rad="635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400" dirty="0" smtClean="0"/>
              <a:t>26,0 </a:t>
            </a:r>
            <a:r>
              <a:rPr lang="ru-RU" sz="2400" dirty="0"/>
              <a:t>млн людей получали лечение в рамках антиретровирусной терапии (по состоянию на конец июня 2020 г.)</a:t>
            </a:r>
          </a:p>
        </p:txBody>
      </p:sp>
    </p:spTree>
    <p:extLst>
      <p:ext uri="{BB962C8B-B14F-4D97-AF65-F5344CB8AC3E}">
        <p14:creationId xmlns:p14="http://schemas.microsoft.com/office/powerpoint/2010/main" val="3765610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43608" y="116632"/>
            <a:ext cx="71287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a:solidFill>
                  <a:srgbClr val="C00000"/>
                </a:solidFill>
                <a:effectLst>
                  <a:outerShdw blurRad="38100" dist="38100" dir="2700000" algn="tl">
                    <a:srgbClr val="000000">
                      <a:alpha val="43137"/>
                    </a:srgbClr>
                  </a:outerShdw>
                </a:effectLst>
              </a:rPr>
              <a:t>ИНКУБАЦИОННЫЙ </a:t>
            </a:r>
            <a:r>
              <a:rPr lang="ru-RU" sz="4400" dirty="0" smtClean="0">
                <a:solidFill>
                  <a:srgbClr val="C00000"/>
                </a:solidFill>
                <a:effectLst>
                  <a:outerShdw blurRad="38100" dist="38100" dir="2700000" algn="tl">
                    <a:srgbClr val="000000">
                      <a:alpha val="43137"/>
                    </a:srgbClr>
                  </a:outerShdw>
                </a:effectLst>
              </a:rPr>
              <a:t>ПЕРИОД</a:t>
            </a:r>
            <a:endParaRPr lang="ru-RU" sz="4400"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2756342" y="980728"/>
            <a:ext cx="3631315" cy="584775"/>
          </a:xfrm>
          <a:prstGeom prst="rect">
            <a:avLst/>
          </a:prstGeom>
        </p:spPr>
        <p:txBody>
          <a:bodyPr wrap="none">
            <a:spAutoFit/>
          </a:bodyPr>
          <a:lstStyle/>
          <a:p>
            <a:pPr algn="ctr"/>
            <a:r>
              <a:rPr lang="ru-RU" sz="3200" dirty="0">
                <a:solidFill>
                  <a:srgbClr val="005EBC"/>
                </a:solidFill>
                <a:effectLst>
                  <a:outerShdw blurRad="38100" dist="38100" dir="2700000" algn="tl">
                    <a:srgbClr val="000000">
                      <a:alpha val="43137"/>
                    </a:srgbClr>
                  </a:outerShdw>
                </a:effectLst>
              </a:rPr>
              <a:t>ОБЫЧНО 3 МЕСЯЦА</a:t>
            </a:r>
          </a:p>
        </p:txBody>
      </p:sp>
      <p:sp>
        <p:nvSpPr>
          <p:cNvPr id="9" name="Объект 8"/>
          <p:cNvSpPr>
            <a:spLocks noGrp="1"/>
          </p:cNvSpPr>
          <p:nvPr>
            <p:ph idx="1"/>
          </p:nvPr>
        </p:nvSpPr>
        <p:spPr/>
        <p:txBody>
          <a:bodyPr>
            <a:normAutofit lnSpcReduction="10000"/>
          </a:bodyPr>
          <a:lstStyle/>
          <a:p>
            <a:r>
              <a:rPr lang="ru-RU" dirty="0" smtClean="0"/>
              <a:t>Нет антител, которые выявляет тест</a:t>
            </a:r>
          </a:p>
          <a:p>
            <a:r>
              <a:rPr lang="ru-RU" dirty="0" smtClean="0"/>
              <a:t>Можно выявить антиген, обнаружить некоторые белки вируса и генный материал ВИЧ</a:t>
            </a:r>
          </a:p>
          <a:p>
            <a:r>
              <a:rPr lang="ru-RU" dirty="0" smtClean="0"/>
              <a:t>Очень много вируса в организме – легко передать другому человеку</a:t>
            </a:r>
          </a:p>
          <a:p>
            <a:endParaRPr lang="ru-RU" dirty="0" smtClean="0"/>
          </a:p>
          <a:p>
            <a:r>
              <a:rPr lang="ru-RU" dirty="0" smtClean="0"/>
              <a:t>Человек не чувствует никаких признаков заболевания</a:t>
            </a:r>
            <a:endParaRPr lang="ru-RU" dirty="0"/>
          </a:p>
        </p:txBody>
      </p:sp>
    </p:spTree>
    <p:extLst>
      <p:ext uri="{BB962C8B-B14F-4D97-AF65-F5344CB8AC3E}">
        <p14:creationId xmlns:p14="http://schemas.microsoft.com/office/powerpoint/2010/main" val="2909373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lstStyle/>
          <a:p>
            <a:r>
              <a:rPr lang="ru-RU" dirty="0" smtClean="0"/>
              <a:t>Бесплатно в учреждениях государственной системы здравоохранения</a:t>
            </a:r>
          </a:p>
          <a:p>
            <a:r>
              <a:rPr lang="ru-RU" dirty="0" smtClean="0"/>
              <a:t>Конфиденциально – информация об обращении и о результатах теста сообщается только пациенту и никому другому (старше 18 лет)</a:t>
            </a:r>
          </a:p>
          <a:p>
            <a:r>
              <a:rPr lang="ru-RU" dirty="0" smtClean="0"/>
              <a:t>По желанию – АНОНИМНО, без предъявления документов</a:t>
            </a:r>
          </a:p>
        </p:txBody>
      </p:sp>
      <p:pic>
        <p:nvPicPr>
          <p:cNvPr id="6"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Тест на ВИЧ</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8056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43608" y="116632"/>
            <a:ext cx="71287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effectLst>
                  <a:outerShdw blurRad="38100" dist="38100" dir="2700000" algn="tl">
                    <a:srgbClr val="000000">
                      <a:alpha val="43137"/>
                    </a:srgbClr>
                  </a:outerShdw>
                </a:effectLst>
              </a:rPr>
              <a:t>ГДЕ СДАТЬ ТЕСТ</a:t>
            </a:r>
            <a:endParaRPr lang="ru-RU" sz="4400" dirty="0">
              <a:solidFill>
                <a:srgbClr val="C00000"/>
              </a:solidFill>
              <a:effectLst>
                <a:outerShdw blurRad="38100" dist="38100" dir="2700000" algn="tl">
                  <a:srgbClr val="000000">
                    <a:alpha val="43137"/>
                  </a:srgbClr>
                </a:outerShdw>
              </a:effectLst>
            </a:endParaRPr>
          </a:p>
        </p:txBody>
      </p:sp>
      <p:sp>
        <p:nvSpPr>
          <p:cNvPr id="9" name="Объект 8"/>
          <p:cNvSpPr>
            <a:spLocks noGrp="1"/>
          </p:cNvSpPr>
          <p:nvPr>
            <p:ph idx="1"/>
          </p:nvPr>
        </p:nvSpPr>
        <p:spPr/>
        <p:txBody>
          <a:bodyPr>
            <a:normAutofit fontScale="92500" lnSpcReduction="20000"/>
          </a:bodyPr>
          <a:lstStyle/>
          <a:p>
            <a:r>
              <a:rPr lang="ru-RU" dirty="0" smtClean="0"/>
              <a:t>Бесплатно – медицинские организации государственной и муниципальной системы здравоохранения</a:t>
            </a:r>
          </a:p>
          <a:p>
            <a:pPr lvl="1"/>
            <a:r>
              <a:rPr lang="ru-RU" b="1" dirty="0"/>
              <a:t>Медицинское освидетельствование в медицинских организациях проводится добровольно при наличии информированного добровольного согласия на медицинское вмешательство освидетельствуемого лица или законного представителя </a:t>
            </a:r>
            <a:r>
              <a:rPr lang="ru-RU" b="1" dirty="0" smtClean="0"/>
              <a:t>лица </a:t>
            </a:r>
            <a:r>
              <a:rPr lang="ru-RU" b="1" dirty="0"/>
              <a:t>в возрасте до пятнадцати лет или больного наркоманией несовершеннолетнего в возрасте до шестнадцати </a:t>
            </a:r>
            <a:r>
              <a:rPr lang="ru-RU" b="1" dirty="0" smtClean="0"/>
              <a:t>лет</a:t>
            </a:r>
            <a:endParaRPr lang="ru-RU" dirty="0"/>
          </a:p>
        </p:txBody>
      </p:sp>
    </p:spTree>
    <p:extLst>
      <p:ext uri="{BB962C8B-B14F-4D97-AF65-F5344CB8AC3E}">
        <p14:creationId xmlns:p14="http://schemas.microsoft.com/office/powerpoint/2010/main" val="2273955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7524" y="116632"/>
            <a:ext cx="856895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C00000"/>
                </a:solidFill>
                <a:effectLst>
                  <a:outerShdw blurRad="38100" dist="38100" dir="2700000" algn="tl">
                    <a:srgbClr val="000000">
                      <a:alpha val="43137"/>
                    </a:srgbClr>
                  </a:outerShdw>
                </a:effectLst>
              </a:rPr>
              <a:t>Анонимно или конфиденциально?</a:t>
            </a:r>
            <a:endParaRPr lang="ru-RU" sz="4400" dirty="0">
              <a:solidFill>
                <a:srgbClr val="C00000"/>
              </a:solidFill>
              <a:effectLst>
                <a:outerShdw blurRad="38100" dist="38100" dir="2700000" algn="tl">
                  <a:srgbClr val="000000">
                    <a:alpha val="43137"/>
                  </a:srgbClr>
                </a:outerShdw>
              </a:effectLst>
            </a:endParaRPr>
          </a:p>
        </p:txBody>
      </p:sp>
      <p:sp>
        <p:nvSpPr>
          <p:cNvPr id="9" name="Объект 8"/>
          <p:cNvSpPr>
            <a:spLocks noGrp="1"/>
          </p:cNvSpPr>
          <p:nvPr>
            <p:ph idx="1"/>
          </p:nvPr>
        </p:nvSpPr>
        <p:spPr/>
        <p:txBody>
          <a:bodyPr>
            <a:normAutofit/>
          </a:bodyPr>
          <a:lstStyle/>
          <a:p>
            <a:r>
              <a:rPr lang="ru-RU" dirty="0" smtClean="0"/>
              <a:t>КОНФИДЕНЦИАЛЬНО – ВСЕГДА</a:t>
            </a:r>
          </a:p>
          <a:p>
            <a:r>
              <a:rPr lang="ru-RU" dirty="0" smtClean="0"/>
              <a:t>АНОНИМНО – ПО ЖЕЛАНИЮ</a:t>
            </a:r>
          </a:p>
          <a:p>
            <a:endParaRPr lang="ru-RU" dirty="0" smtClean="0"/>
          </a:p>
          <a:p>
            <a:r>
              <a:rPr lang="ru-RU" dirty="0" smtClean="0"/>
              <a:t>ВСЕГДА С СОГЛАСИЯ ГРАЖДАНИНА (или его представителя, в письменном виде)</a:t>
            </a:r>
            <a:endParaRPr lang="ru-RU" dirty="0"/>
          </a:p>
        </p:txBody>
      </p:sp>
    </p:spTree>
    <p:extLst>
      <p:ext uri="{BB962C8B-B14F-4D97-AF65-F5344CB8AC3E}">
        <p14:creationId xmlns:p14="http://schemas.microsoft.com/office/powerpoint/2010/main" val="3411229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sz="half" idx="1"/>
          </p:nvPr>
        </p:nvSpPr>
        <p:spPr>
          <a:xfrm>
            <a:off x="250825" y="1924050"/>
            <a:ext cx="3657600" cy="4589463"/>
          </a:xfrm>
        </p:spPr>
        <p:txBody>
          <a:bodyPr rtlCol="0">
            <a:normAutofit fontScale="62500" lnSpcReduction="20000"/>
          </a:bodyPr>
          <a:lstStyle/>
          <a:p>
            <a:pPr eaLnBrk="1" fontAlgn="auto" hangingPunct="1">
              <a:spcAft>
                <a:spcPts val="0"/>
              </a:spcAft>
              <a:buFont typeface="Arial" pitchFamily="34" charset="0"/>
              <a:buChar char="•"/>
              <a:defRPr/>
            </a:pPr>
            <a:r>
              <a:rPr lang="ru-RU" dirty="0">
                <a:latin typeface="+mn-lt"/>
              </a:rPr>
              <a:t>ФЗ-38 </a:t>
            </a:r>
            <a:r>
              <a:rPr lang="ru-RU" sz="2200" dirty="0">
                <a:latin typeface="+mn-lt"/>
              </a:rPr>
              <a:t>О ПРЕДУПРЕЖДЕНИИ РАСПРОСТРАНЕНИЯ В РОССИЙСКОЙ </a:t>
            </a:r>
            <a:r>
              <a:rPr lang="ru-RU" sz="2200" dirty="0" smtClean="0">
                <a:latin typeface="+mn-lt"/>
              </a:rPr>
              <a:t>ФЕДЕРАЦИИ ЗАБОЛЕВАНИЯ</a:t>
            </a:r>
            <a:r>
              <a:rPr lang="ru-RU" sz="2200" dirty="0">
                <a:latin typeface="+mn-lt"/>
              </a:rPr>
              <a:t>, ВЫЗЫВАЕМОГО ВИРУСОМ </a:t>
            </a:r>
            <a:r>
              <a:rPr lang="ru-RU" sz="2200" dirty="0" smtClean="0">
                <a:latin typeface="+mn-lt"/>
              </a:rPr>
              <a:t>ИММУНОДЕФИЦИТА ЧЕЛОВЕКА </a:t>
            </a:r>
            <a:r>
              <a:rPr lang="ru-RU" sz="2200" dirty="0">
                <a:latin typeface="+mn-lt"/>
              </a:rPr>
              <a:t>(ВИЧ-ИНФЕКЦИИ)</a:t>
            </a:r>
          </a:p>
          <a:p>
            <a:pPr eaLnBrk="1" fontAlgn="auto" hangingPunct="1">
              <a:spcAft>
                <a:spcPts val="0"/>
              </a:spcAft>
              <a:buFont typeface="Arial" pitchFamily="34" charset="0"/>
              <a:buChar char="•"/>
              <a:defRPr/>
            </a:pPr>
            <a:endParaRPr lang="ru-RU" dirty="0" smtClean="0">
              <a:latin typeface="+mn-lt"/>
            </a:endParaRPr>
          </a:p>
          <a:p>
            <a:pPr eaLnBrk="1" fontAlgn="auto" hangingPunct="1">
              <a:spcAft>
                <a:spcPts val="0"/>
              </a:spcAft>
              <a:buFont typeface="Arial" pitchFamily="34" charset="0"/>
              <a:buChar char="•"/>
              <a:defRPr/>
            </a:pPr>
            <a:r>
              <a:rPr lang="ru-RU" dirty="0">
                <a:latin typeface="+mn-lt"/>
              </a:rPr>
              <a:t>Медицинское освидетельствование </a:t>
            </a:r>
            <a:r>
              <a:rPr lang="ru-RU" dirty="0">
                <a:solidFill>
                  <a:schemeClr val="tx2"/>
                </a:solidFill>
                <a:latin typeface="+mn-lt"/>
              </a:rPr>
              <a:t>несовершеннолетних в возрасте до 14 лет </a:t>
            </a:r>
            <a:r>
              <a:rPr lang="ru-RU" dirty="0">
                <a:latin typeface="+mn-lt"/>
              </a:rPr>
              <a:t>и лиц, признанных в установленном законом порядке недееспособными, может проводиться по просьбе или </a:t>
            </a:r>
            <a:r>
              <a:rPr lang="ru-RU" dirty="0">
                <a:solidFill>
                  <a:schemeClr val="tx2"/>
                </a:solidFill>
                <a:latin typeface="+mn-lt"/>
              </a:rPr>
              <a:t>с согласия их законных представителей</a:t>
            </a:r>
            <a:r>
              <a:rPr lang="ru-RU" dirty="0">
                <a:latin typeface="+mn-lt"/>
              </a:rPr>
              <a:t>, которые имеют право присутствовать при проведении медицинского освидетельствования</a:t>
            </a:r>
            <a:r>
              <a:rPr lang="ru-RU" dirty="0" smtClean="0">
                <a:latin typeface="+mn-lt"/>
              </a:rPr>
              <a:t>.</a:t>
            </a:r>
            <a:endParaRPr lang="ru-RU" dirty="0">
              <a:latin typeface="+mn-lt"/>
            </a:endParaRPr>
          </a:p>
        </p:txBody>
      </p:sp>
      <p:sp>
        <p:nvSpPr>
          <p:cNvPr id="6" name="Объект 5"/>
          <p:cNvSpPr>
            <a:spLocks noGrp="1"/>
          </p:cNvSpPr>
          <p:nvPr>
            <p:ph sz="half" idx="2"/>
          </p:nvPr>
        </p:nvSpPr>
        <p:spPr>
          <a:xfrm>
            <a:off x="3790950" y="1916113"/>
            <a:ext cx="4495800" cy="5184775"/>
          </a:xfrm>
        </p:spPr>
        <p:txBody>
          <a:bodyPr rtlCol="0">
            <a:normAutofit fontScale="62500" lnSpcReduction="20000"/>
          </a:bodyPr>
          <a:lstStyle/>
          <a:p>
            <a:pPr eaLnBrk="1" fontAlgn="auto" hangingPunct="1">
              <a:spcAft>
                <a:spcPts val="0"/>
              </a:spcAft>
              <a:buFont typeface="Arial" pitchFamily="34" charset="0"/>
              <a:buChar char="•"/>
              <a:defRPr/>
            </a:pPr>
            <a:r>
              <a:rPr lang="ru-RU" sz="2200" dirty="0" smtClean="0">
                <a:latin typeface="+mn-lt"/>
              </a:rPr>
              <a:t>Об </a:t>
            </a:r>
            <a:r>
              <a:rPr lang="ru-RU" sz="2200" dirty="0">
                <a:latin typeface="+mn-lt"/>
              </a:rPr>
              <a:t>О</a:t>
            </a:r>
            <a:r>
              <a:rPr lang="ru-RU" sz="2200" dirty="0" smtClean="0">
                <a:latin typeface="+mn-lt"/>
              </a:rPr>
              <a:t>СНОВАХ </a:t>
            </a:r>
            <a:r>
              <a:rPr lang="ru-RU" sz="2200" dirty="0">
                <a:latin typeface="+mn-lt"/>
              </a:rPr>
              <a:t>ОХРАНЫ ЗДОРОВЬЯ ГРАЖДАН В РОССИЙСКОЙ </a:t>
            </a:r>
            <a:r>
              <a:rPr lang="ru-RU" sz="2200" dirty="0" smtClean="0">
                <a:latin typeface="+mn-lt"/>
              </a:rPr>
              <a:t>ФЕДЕРАЦИИ</a:t>
            </a:r>
          </a:p>
          <a:p>
            <a:pPr eaLnBrk="1" fontAlgn="auto" hangingPunct="1">
              <a:spcAft>
                <a:spcPts val="0"/>
              </a:spcAft>
              <a:buFont typeface="Arial" pitchFamily="34" charset="0"/>
              <a:buChar char="•"/>
              <a:defRPr/>
            </a:pPr>
            <a:endParaRPr lang="ru-RU" sz="1900" dirty="0">
              <a:latin typeface="+mn-lt"/>
            </a:endParaRPr>
          </a:p>
          <a:p>
            <a:pPr eaLnBrk="1" fontAlgn="auto" hangingPunct="1">
              <a:spcAft>
                <a:spcPts val="0"/>
              </a:spcAft>
              <a:buClr>
                <a:srgbClr val="93A299"/>
              </a:buClr>
              <a:buFont typeface="Arial" pitchFamily="34" charset="0"/>
              <a:buChar char="•"/>
              <a:defRPr/>
            </a:pPr>
            <a:r>
              <a:rPr lang="ru-RU" sz="2900" dirty="0">
                <a:solidFill>
                  <a:srgbClr val="0070C0"/>
                </a:solidFill>
                <a:latin typeface="+mn-lt"/>
              </a:rPr>
              <a:t>Статья 54 часть 2</a:t>
            </a:r>
          </a:p>
          <a:p>
            <a:pPr eaLnBrk="1" fontAlgn="auto" hangingPunct="1">
              <a:spcAft>
                <a:spcPts val="0"/>
              </a:spcAft>
              <a:buClr>
                <a:srgbClr val="93A299"/>
              </a:buClr>
              <a:buFont typeface="Arial" pitchFamily="34" charset="0"/>
              <a:buChar char="•"/>
              <a:defRPr/>
            </a:pPr>
            <a:r>
              <a:rPr lang="ru-RU" sz="2900" dirty="0">
                <a:solidFill>
                  <a:srgbClr val="D2533C"/>
                </a:solidFill>
                <a:latin typeface="+mn-lt"/>
              </a:rPr>
              <a:t>Несовершеннолетние</a:t>
            </a:r>
            <a:r>
              <a:rPr lang="ru-RU" sz="2900" dirty="0">
                <a:solidFill>
                  <a:srgbClr val="292934"/>
                </a:solidFill>
                <a:latin typeface="+mn-lt"/>
              </a:rPr>
              <a:t>, больные наркоманией, в возрасте старше шестнадцати лет и </a:t>
            </a:r>
            <a:r>
              <a:rPr lang="ru-RU" sz="2900" dirty="0">
                <a:solidFill>
                  <a:srgbClr val="D2533C"/>
                </a:solidFill>
                <a:latin typeface="+mn-lt"/>
              </a:rPr>
              <a:t>иные несовершеннолетние в возрасте старше пятнадцати лет</a:t>
            </a:r>
            <a:r>
              <a:rPr lang="ru-RU" sz="2900" dirty="0">
                <a:solidFill>
                  <a:srgbClr val="292934"/>
                </a:solidFill>
                <a:latin typeface="+mn-lt"/>
              </a:rPr>
              <a:t> имеют право на информированное добровольное согласие на медицинское вмешательство или на отказ от него в соответствии с настоящим Федеральным законом, за исключением случаев оказания им медицинской помощи в соответствии с частями 2 и 9 статьи 20 настоящего Федерального закона</a:t>
            </a:r>
            <a:r>
              <a:rPr lang="ru-RU" sz="2900" dirty="0" smtClean="0">
                <a:solidFill>
                  <a:srgbClr val="292934"/>
                </a:solidFill>
                <a:latin typeface="+mn-lt"/>
              </a:rPr>
              <a:t>.</a:t>
            </a:r>
            <a:endParaRPr lang="ru-RU" sz="2900" dirty="0">
              <a:solidFill>
                <a:srgbClr val="292934"/>
              </a:solidFill>
              <a:latin typeface="+mn-lt"/>
            </a:endParaRPr>
          </a:p>
        </p:txBody>
      </p:sp>
      <p:pic>
        <p:nvPicPr>
          <p:cNvPr id="5"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Детский вопрос: могу я сдать тест, если мне нет 18?</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168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16632"/>
            <a:ext cx="748883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Лечится ли ВИЧ-инфекция?</a:t>
            </a:r>
            <a:endParaRPr lang="ru-RU" sz="4800" dirty="0">
              <a:solidFill>
                <a:srgbClr val="C00000"/>
              </a:solidFill>
              <a:effectLst>
                <a:outerShdw blurRad="38100" dist="38100" dir="2700000" algn="tl">
                  <a:srgbClr val="000000">
                    <a:alpha val="43137"/>
                  </a:srgbClr>
                </a:outerShdw>
              </a:effectLst>
            </a:endParaRPr>
          </a:p>
        </p:txBody>
      </p:sp>
      <p:sp>
        <p:nvSpPr>
          <p:cNvPr id="6" name="Прямоугольник 5"/>
          <p:cNvSpPr/>
          <p:nvPr/>
        </p:nvSpPr>
        <p:spPr>
          <a:xfrm>
            <a:off x="539552" y="3429000"/>
            <a:ext cx="820891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Излечима ли ВИЧ-инфекция?</a:t>
            </a:r>
            <a:endParaRPr lang="ru-RU" sz="4800" dirty="0">
              <a:solidFill>
                <a:srgbClr val="C00000"/>
              </a:solidFill>
              <a:effectLst>
                <a:outerShdw blurRad="38100" dist="38100" dir="2700000" algn="tl">
                  <a:srgbClr val="000000">
                    <a:alpha val="43137"/>
                  </a:srgbClr>
                </a:outerShdw>
              </a:effectLst>
            </a:endParaRPr>
          </a:p>
        </p:txBody>
      </p:sp>
      <p:sp>
        <p:nvSpPr>
          <p:cNvPr id="7" name="Прямоугольник 6"/>
          <p:cNvSpPr/>
          <p:nvPr/>
        </p:nvSpPr>
        <p:spPr>
          <a:xfrm>
            <a:off x="4034463" y="1340768"/>
            <a:ext cx="107112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ДА</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Прямоугольник 7"/>
          <p:cNvSpPr/>
          <p:nvPr/>
        </p:nvSpPr>
        <p:spPr>
          <a:xfrm>
            <a:off x="3921404" y="4653136"/>
            <a:ext cx="130119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нет</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36512" y="2564904"/>
            <a:ext cx="9205020" cy="369332"/>
          </a:xfrm>
          <a:prstGeom prst="rect">
            <a:avLst/>
          </a:prstGeom>
          <a:noFill/>
        </p:spPr>
        <p:txBody>
          <a:bodyPr wrap="none" rtlCol="0">
            <a:spAutoFit/>
          </a:bodyPr>
          <a:lstStyle/>
          <a:p>
            <a:r>
              <a:rPr lang="ru-RU" dirty="0" smtClean="0"/>
              <a:t>Препараты ВААРТ останавливают процесс воспроизводства новых копий (репликации) ВИЧ</a:t>
            </a:r>
            <a:endParaRPr lang="ru-RU" dirty="0"/>
          </a:p>
        </p:txBody>
      </p:sp>
      <p:sp>
        <p:nvSpPr>
          <p:cNvPr id="10" name="TextBox 9"/>
          <p:cNvSpPr txBox="1"/>
          <p:nvPr/>
        </p:nvSpPr>
        <p:spPr>
          <a:xfrm>
            <a:off x="-36512" y="6021288"/>
            <a:ext cx="9180512" cy="646331"/>
          </a:xfrm>
          <a:prstGeom prst="rect">
            <a:avLst/>
          </a:prstGeom>
          <a:noFill/>
        </p:spPr>
        <p:txBody>
          <a:bodyPr wrap="square" rtlCol="0">
            <a:spAutoFit/>
          </a:bodyPr>
          <a:lstStyle/>
          <a:p>
            <a:pPr algn="ctr"/>
            <a:r>
              <a:rPr lang="ru-RU" dirty="0" smtClean="0"/>
              <a:t>Вирус остаётся в организме человека в клетках, куда не могут попасть препараты и </a:t>
            </a:r>
          </a:p>
          <a:p>
            <a:pPr algn="ctr"/>
            <a:r>
              <a:rPr lang="ru-RU" dirty="0" smtClean="0"/>
              <a:t>продолжает очень медленно размножаться</a:t>
            </a:r>
            <a:endParaRPr lang="ru-RU" dirty="0"/>
          </a:p>
        </p:txBody>
      </p:sp>
    </p:spTree>
    <p:extLst>
      <p:ext uri="{BB962C8B-B14F-4D97-AF65-F5344CB8AC3E}">
        <p14:creationId xmlns:p14="http://schemas.microsoft.com/office/powerpoint/2010/main" val="349958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Подавляет размножение вируса</a:t>
            </a:r>
          </a:p>
          <a:p>
            <a:r>
              <a:rPr lang="ru-RU" dirty="0" smtClean="0"/>
              <a:t>Останавливает развитие заболевания на длительный период</a:t>
            </a:r>
          </a:p>
          <a:p>
            <a:r>
              <a:rPr lang="ru-RU" dirty="0" smtClean="0"/>
              <a:t>Позволяет сохранить качество жизни</a:t>
            </a:r>
          </a:p>
          <a:p>
            <a:r>
              <a:rPr lang="ru-RU" dirty="0" smtClean="0"/>
              <a:t>Не способно избавить человека от ВИЧ</a:t>
            </a:r>
          </a:p>
          <a:p>
            <a:r>
              <a:rPr lang="ru-RU" dirty="0" smtClean="0"/>
              <a:t>Защитит будущего ребенка ВИЧ+ матери</a:t>
            </a:r>
          </a:p>
          <a:p>
            <a:r>
              <a:rPr lang="ru-RU" dirty="0" smtClean="0"/>
              <a:t>Предоставляется бесплатно</a:t>
            </a:r>
            <a:endParaRPr lang="ru-RU" dirty="0"/>
          </a:p>
        </p:txBody>
      </p:sp>
      <p:pic>
        <p:nvPicPr>
          <p:cNvPr id="4"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Лечение</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3287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Ученым удалось впервые удалить ВИЧ-инфекцию из зараженной ДНК — Российская  газ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908720"/>
            <a:ext cx="8892480" cy="59312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16632"/>
            <a:ext cx="9144000"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Существует ли прививка от ВИЧ?</a:t>
            </a:r>
            <a:endParaRPr lang="ru-RU" sz="4800" dirty="0">
              <a:solidFill>
                <a:srgbClr val="C00000"/>
              </a:solidFill>
              <a:effectLst>
                <a:outerShdw blurRad="38100" dist="38100" dir="2700000" algn="tl">
                  <a:srgbClr val="000000">
                    <a:alpha val="43137"/>
                  </a:srgbClr>
                </a:outerShdw>
              </a:effectLst>
            </a:endParaRPr>
          </a:p>
        </p:txBody>
      </p:sp>
      <p:sp>
        <p:nvSpPr>
          <p:cNvPr id="3" name="Прямоугольник 2"/>
          <p:cNvSpPr/>
          <p:nvPr/>
        </p:nvSpPr>
        <p:spPr>
          <a:xfrm>
            <a:off x="3995936" y="1916832"/>
            <a:ext cx="11977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нет</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2063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lstStyle/>
          <a:p>
            <a:r>
              <a:rPr lang="ru-RU" dirty="0" smtClean="0"/>
              <a:t>Отказ </a:t>
            </a:r>
            <a:r>
              <a:rPr lang="ru-RU" smtClean="0"/>
              <a:t>от употребления </a:t>
            </a:r>
            <a:r>
              <a:rPr lang="ru-RU" dirty="0" err="1" smtClean="0"/>
              <a:t>психоактивных</a:t>
            </a:r>
            <a:r>
              <a:rPr lang="ru-RU" dirty="0" smtClean="0"/>
              <a:t> веществ</a:t>
            </a:r>
          </a:p>
          <a:p>
            <a:r>
              <a:rPr lang="ru-RU" dirty="0" smtClean="0"/>
              <a:t>Верность единственному половому партнеру</a:t>
            </a:r>
          </a:p>
          <a:p>
            <a:r>
              <a:rPr lang="ru-RU" dirty="0" smtClean="0"/>
              <a:t>Знание ВИЧ-статуса своего и своего партнера</a:t>
            </a:r>
          </a:p>
          <a:p>
            <a:r>
              <a:rPr lang="ru-RU" dirty="0" smtClean="0"/>
              <a:t>Использование презервативов</a:t>
            </a:r>
          </a:p>
          <a:p>
            <a:r>
              <a:rPr lang="ru-RU" dirty="0" smtClean="0"/>
              <a:t>Воздержание</a:t>
            </a:r>
            <a:endParaRPr lang="ru-RU" dirty="0"/>
          </a:p>
        </p:txBody>
      </p:sp>
      <p:pic>
        <p:nvPicPr>
          <p:cNvPr id="7"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Правила профилактики</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443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5685" y="5085184"/>
            <a:ext cx="5334666"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www.aids43.ru</a:t>
            </a:r>
            <a:endPar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3"/>
              </a:rPr>
              <a:t>aids1@yandex.ru</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16602" t="10949" r="15437" b="8447"/>
          <a:stretch/>
        </p:blipFill>
        <p:spPr>
          <a:xfrm>
            <a:off x="725685" y="101288"/>
            <a:ext cx="7302699" cy="4871944"/>
          </a:xfrm>
          <a:prstGeom prst="rect">
            <a:avLst/>
          </a:prstGeom>
        </p:spPr>
      </p:pic>
      <p:pic>
        <p:nvPicPr>
          <p:cNvPr id="1028" name="Picture 4" descr="http://qrcoder.ru/code/?www.aids43.ru&amp;10&amp;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8482" y="4737369"/>
            <a:ext cx="2436046" cy="2436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http://upload.wikimedia.org/wikipedia/commons/thumb/f/f0/World_Aids_Day_Ribbon.svg/150px-World_Aids_Day_Ribbon.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0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70654" y="148209"/>
            <a:ext cx="5802692" cy="6273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ВИЧ в России</a:t>
            </a:r>
            <a:endParaRPr lang="ru-RU" sz="4800" dirty="0">
              <a:solidFill>
                <a:srgbClr val="C00000"/>
              </a:solidFill>
              <a:effectLst>
                <a:outerShdw blurRad="38100" dist="38100" dir="2700000" algn="tl">
                  <a:srgbClr val="000000">
                    <a:alpha val="43137"/>
                  </a:srgbClr>
                </a:outerShdw>
              </a:effectLst>
            </a:endParaRPr>
          </a:p>
        </p:txBody>
      </p:sp>
      <p:sp>
        <p:nvSpPr>
          <p:cNvPr id="8" name="Прямоугольник 7"/>
          <p:cNvSpPr/>
          <p:nvPr/>
        </p:nvSpPr>
        <p:spPr>
          <a:xfrm>
            <a:off x="251520" y="868289"/>
            <a:ext cx="3677289" cy="1200329"/>
          </a:xfrm>
          <a:prstGeom prst="rect">
            <a:avLst/>
          </a:prstGeom>
          <a:effectLst>
            <a:glow rad="101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none">
            <a:spAutoFit/>
          </a:bodyPr>
          <a:lstStyle/>
          <a:p>
            <a:r>
              <a:rPr lang="ru-RU" sz="2400" dirty="0" smtClean="0"/>
              <a:t> </a:t>
            </a:r>
            <a:r>
              <a:rPr lang="ru-RU" sz="2400" b="1" dirty="0"/>
              <a:t>388 230 </a:t>
            </a:r>
            <a:r>
              <a:rPr lang="ru-RU" sz="2400" dirty="0" smtClean="0"/>
              <a:t>или 35%  </a:t>
            </a:r>
            <a:r>
              <a:rPr lang="ru-RU" sz="2400" dirty="0"/>
              <a:t>человек </a:t>
            </a:r>
            <a:endParaRPr lang="ru-RU" sz="2400" dirty="0" smtClean="0"/>
          </a:p>
          <a:p>
            <a:r>
              <a:rPr lang="ru-RU" sz="2400" dirty="0" smtClean="0"/>
              <a:t>умерли от числа всех</a:t>
            </a:r>
          </a:p>
          <a:p>
            <a:r>
              <a:rPr lang="ru-RU" sz="2400" dirty="0" smtClean="0"/>
              <a:t>ВИЧ-инфицированных</a:t>
            </a:r>
          </a:p>
        </p:txBody>
      </p:sp>
      <p:sp>
        <p:nvSpPr>
          <p:cNvPr id="9" name="Прямоугольник 8"/>
          <p:cNvSpPr/>
          <p:nvPr/>
        </p:nvSpPr>
        <p:spPr>
          <a:xfrm>
            <a:off x="3275856" y="1934929"/>
            <a:ext cx="2926891" cy="1200329"/>
          </a:xfrm>
          <a:prstGeom prst="rect">
            <a:avLst/>
          </a:prstGeom>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none">
            <a:spAutoFit/>
          </a:bodyPr>
          <a:lstStyle/>
          <a:p>
            <a:r>
              <a:rPr lang="ru-RU" sz="2400" dirty="0" smtClean="0"/>
              <a:t>70 000-90 000 число </a:t>
            </a:r>
          </a:p>
          <a:p>
            <a:r>
              <a:rPr lang="ru-RU" sz="2400" dirty="0" smtClean="0"/>
              <a:t>новых случаев</a:t>
            </a:r>
          </a:p>
          <a:p>
            <a:r>
              <a:rPr lang="ru-RU" sz="2400" dirty="0" smtClean="0"/>
              <a:t>заражения ВИЧ в год</a:t>
            </a:r>
            <a:endParaRPr lang="ru-RU" sz="2400" dirty="0"/>
          </a:p>
        </p:txBody>
      </p:sp>
      <p:sp>
        <p:nvSpPr>
          <p:cNvPr id="7" name="Прямоугольник 6"/>
          <p:cNvSpPr/>
          <p:nvPr/>
        </p:nvSpPr>
        <p:spPr>
          <a:xfrm>
            <a:off x="6015340" y="943779"/>
            <a:ext cx="2916012" cy="1200329"/>
          </a:xfrm>
          <a:prstGeom prst="rect">
            <a:avLst/>
          </a:prstGeom>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r>
              <a:rPr lang="ru-RU" sz="2400" b="1" dirty="0"/>
              <a:t>1 </a:t>
            </a:r>
            <a:r>
              <a:rPr lang="ru-RU" sz="2400" b="1" dirty="0" smtClean="0"/>
              <a:t>104 </a:t>
            </a:r>
            <a:r>
              <a:rPr lang="ru-RU" sz="2400" b="1" dirty="0"/>
              <a:t>768 </a:t>
            </a:r>
            <a:r>
              <a:rPr lang="ru-RU" sz="2400" dirty="0" smtClean="0"/>
              <a:t>число россиян,</a:t>
            </a:r>
          </a:p>
          <a:p>
            <a:r>
              <a:rPr lang="ru-RU" sz="2400" dirty="0" smtClean="0"/>
              <a:t>живущих с ВИЧ </a:t>
            </a:r>
            <a:endParaRPr lang="ru-RU" sz="2400" dirty="0"/>
          </a:p>
        </p:txBody>
      </p:sp>
      <p:sp>
        <p:nvSpPr>
          <p:cNvPr id="12" name="Прямоугольник 11"/>
          <p:cNvSpPr/>
          <p:nvPr/>
        </p:nvSpPr>
        <p:spPr>
          <a:xfrm>
            <a:off x="179512" y="3861048"/>
            <a:ext cx="4221685" cy="1477328"/>
          </a:xfrm>
          <a:prstGeom prst="rect">
            <a:avLst/>
          </a:prstGeom>
          <a:effectLst>
            <a:glow rad="127000">
              <a:schemeClr val="bg1">
                <a:lumMod val="65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r>
              <a:rPr lang="ru-RU" dirty="0" smtClean="0"/>
              <a:t>Умирают инфицированные ВИЧ в молодом возрасте – в среднем в 41 год. Ведущей причиной летальных исходов среди инфицированных ВИЧ </a:t>
            </a:r>
            <a:r>
              <a:rPr lang="ru-RU" dirty="0" err="1" smtClean="0"/>
              <a:t>остается</a:t>
            </a:r>
            <a:r>
              <a:rPr lang="ru-RU" dirty="0" smtClean="0"/>
              <a:t> </a:t>
            </a:r>
            <a:r>
              <a:rPr lang="ru-RU" dirty="0" err="1" smtClean="0"/>
              <a:t>туберкулез</a:t>
            </a:r>
            <a:r>
              <a:rPr lang="ru-RU" dirty="0" smtClean="0"/>
              <a:t>. </a:t>
            </a:r>
            <a:endParaRPr lang="ru-RU" dirty="0"/>
          </a:p>
        </p:txBody>
      </p:sp>
      <p:sp>
        <p:nvSpPr>
          <p:cNvPr id="13" name="Прямоугольник 12"/>
          <p:cNvSpPr/>
          <p:nvPr/>
        </p:nvSpPr>
        <p:spPr>
          <a:xfrm>
            <a:off x="2915816" y="5506493"/>
            <a:ext cx="3374004" cy="923330"/>
          </a:xfrm>
          <a:prstGeom prst="rect">
            <a:avLst/>
          </a:prstGeom>
          <a:ln w="28575">
            <a:solidFill>
              <a:schemeClr val="accent6">
                <a:lumMod val="50000"/>
              </a:schemeClr>
            </a:solidFill>
          </a:ln>
          <a:effectLst>
            <a:glow rad="76200">
              <a:srgbClr val="CC3300">
                <a:alpha val="38824"/>
              </a:srgbClr>
            </a:glow>
          </a:effectLst>
        </p:spPr>
        <p:txBody>
          <a:bodyPr wrap="square">
            <a:spAutoFit/>
          </a:bodyPr>
          <a:lstStyle/>
          <a:p>
            <a:r>
              <a:rPr lang="ru-RU" dirty="0"/>
              <a:t>С</a:t>
            </a:r>
            <a:r>
              <a:rPr lang="ru-RU" dirty="0" smtClean="0"/>
              <a:t>ообщено </a:t>
            </a:r>
            <a:r>
              <a:rPr lang="ru-RU" dirty="0"/>
              <a:t>о </a:t>
            </a:r>
            <a:r>
              <a:rPr lang="ru-RU" dirty="0" smtClean="0"/>
              <a:t> </a:t>
            </a:r>
            <a:r>
              <a:rPr lang="ru-RU" b="1" dirty="0"/>
              <a:t>88 154 </a:t>
            </a:r>
            <a:r>
              <a:rPr lang="ru-RU" dirty="0" smtClean="0"/>
              <a:t>новых </a:t>
            </a:r>
            <a:r>
              <a:rPr lang="ru-RU" dirty="0"/>
              <a:t>случаях выявления ВИЧ-инфекции</a:t>
            </a:r>
          </a:p>
        </p:txBody>
      </p:sp>
      <p:sp>
        <p:nvSpPr>
          <p:cNvPr id="14" name="Прямоугольник 13"/>
          <p:cNvSpPr/>
          <p:nvPr/>
        </p:nvSpPr>
        <p:spPr>
          <a:xfrm>
            <a:off x="5724128" y="4167664"/>
            <a:ext cx="3240360" cy="1200329"/>
          </a:xfrm>
          <a:prstGeom prst="rect">
            <a:avLst/>
          </a:prstGeom>
          <a:ln w="28575">
            <a:solidFill>
              <a:srgbClr val="00B050"/>
            </a:solidFill>
          </a:ln>
          <a:effectLst>
            <a:glow rad="76200">
              <a:srgbClr val="003300">
                <a:alpha val="50196"/>
              </a:srgbClr>
            </a:glow>
          </a:effectLst>
        </p:spPr>
        <p:txBody>
          <a:bodyPr wrap="square">
            <a:spAutoFit/>
          </a:bodyPr>
          <a:lstStyle/>
          <a:p>
            <a:r>
              <a:rPr lang="ru-RU" dirty="0" err="1"/>
              <a:t>Пораженность</a:t>
            </a:r>
            <a:r>
              <a:rPr lang="ru-RU" dirty="0"/>
              <a:t> ВИЧ-инфекцией за </a:t>
            </a:r>
            <a:r>
              <a:rPr lang="ru-RU" dirty="0" smtClean="0"/>
              <a:t>2020 </a:t>
            </a:r>
            <a:r>
              <a:rPr lang="ru-RU" dirty="0"/>
              <a:t>г. составила </a:t>
            </a:r>
          </a:p>
          <a:p>
            <a:r>
              <a:rPr lang="ru-RU" dirty="0"/>
              <a:t> 752,8 </a:t>
            </a:r>
            <a:r>
              <a:rPr lang="ru-RU" dirty="0" smtClean="0"/>
              <a:t> </a:t>
            </a:r>
            <a:r>
              <a:rPr lang="ru-RU" dirty="0"/>
              <a:t>на 100 тыс. населения России</a:t>
            </a:r>
          </a:p>
        </p:txBody>
      </p:sp>
      <p:sp>
        <p:nvSpPr>
          <p:cNvPr id="2" name="Прямоугольник 1"/>
          <p:cNvSpPr/>
          <p:nvPr/>
        </p:nvSpPr>
        <p:spPr>
          <a:xfrm>
            <a:off x="3771633" y="3009726"/>
            <a:ext cx="1588897"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2020</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Нашивка 2"/>
          <p:cNvSpPr/>
          <p:nvPr/>
        </p:nvSpPr>
        <p:spPr>
          <a:xfrm rot="5400000">
            <a:off x="1907801" y="2145533"/>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5" name="Нашивка 14"/>
          <p:cNvSpPr/>
          <p:nvPr/>
        </p:nvSpPr>
        <p:spPr>
          <a:xfrm rot="5400000">
            <a:off x="1907801" y="2920112"/>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6" name="Нашивка 15"/>
          <p:cNvSpPr/>
          <p:nvPr/>
        </p:nvSpPr>
        <p:spPr>
          <a:xfrm rot="5400000">
            <a:off x="7077302" y="2271065"/>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7" name="Нашивка 16"/>
          <p:cNvSpPr/>
          <p:nvPr/>
        </p:nvSpPr>
        <p:spPr>
          <a:xfrm rot="5400000">
            <a:off x="7077302" y="3003242"/>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8" name="Нашивка 17"/>
          <p:cNvSpPr/>
          <p:nvPr/>
        </p:nvSpPr>
        <p:spPr>
          <a:xfrm rot="5400000">
            <a:off x="4638186" y="4540158"/>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rot="5400000">
            <a:off x="4638186" y="3844897"/>
            <a:ext cx="792088" cy="936298"/>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703410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7-6.userapi.com/impf/c637328/v637328121/27ee6/GRIGOxU-FYE.jpg?size=2234x2160&amp;quality=96&amp;proxy=1&amp;sign=bc91016c486331802cb02b85098832a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16" t="11635" r="10398" b="10926"/>
          <a:stretch/>
        </p:blipFill>
        <p:spPr bwMode="auto">
          <a:xfrm>
            <a:off x="4716016" y="2780928"/>
            <a:ext cx="4197428" cy="39991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dirty="0"/>
              <a:t>Группа </a:t>
            </a:r>
            <a:r>
              <a:rPr lang="ru-RU" dirty="0" smtClean="0"/>
              <a:t>ВКонтакте</a:t>
            </a:r>
            <a:endParaRPr lang="ru-RU" dirty="0"/>
          </a:p>
        </p:txBody>
      </p:sp>
      <p:sp>
        <p:nvSpPr>
          <p:cNvPr id="3" name="Объект 2"/>
          <p:cNvSpPr>
            <a:spLocks noGrp="1"/>
          </p:cNvSpPr>
          <p:nvPr>
            <p:ph idx="1"/>
          </p:nvPr>
        </p:nvSpPr>
        <p:spPr/>
        <p:txBody>
          <a:bodyPr/>
          <a:lstStyle/>
          <a:p>
            <a:r>
              <a:rPr lang="ru-RU" dirty="0" smtClean="0"/>
              <a:t>Люби </a:t>
            </a:r>
            <a:r>
              <a:rPr lang="ru-RU" dirty="0"/>
              <a:t>сердцем, но думай головой!</a:t>
            </a:r>
          </a:p>
          <a:p>
            <a:r>
              <a:rPr lang="la-Latn" dirty="0" smtClean="0"/>
              <a:t>https</a:t>
            </a:r>
            <a:r>
              <a:rPr lang="la-Latn" dirty="0"/>
              <a:t>://</a:t>
            </a:r>
            <a:r>
              <a:rPr lang="la-Latn" dirty="0" smtClean="0"/>
              <a:t>vk.com/aids43</a:t>
            </a:r>
            <a:endParaRPr lang="ru-RU" dirty="0" smtClean="0"/>
          </a:p>
        </p:txBody>
      </p:sp>
      <p:pic>
        <p:nvPicPr>
          <p:cNvPr id="2054" name="Picture 6" descr="http://qrcoder.ru/code/?https%3A%2F%2Fvk.com%2Faids43&amp;10&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08864"/>
            <a:ext cx="31432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upload.wikimedia.org/wikipedia/commons/thumb/f/f0/World_Aids_Day_Ribbon.svg/150px-World_Aids_Day_Ribb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72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bznak.net/actions/image/Images_gerb/map_ru.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3569" y="1412776"/>
            <a:ext cx="7855396" cy="46520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1044025"/>
            <a:ext cx="6527941" cy="584775"/>
          </a:xfrm>
          <a:prstGeom prst="rect">
            <a:avLst/>
          </a:prstGeom>
        </p:spPr>
        <p:txBody>
          <a:bodyPr wrap="none">
            <a:spAutoFit/>
          </a:bodyPr>
          <a:lstStyle/>
          <a:p>
            <a:r>
              <a:rPr lang="ru-RU" sz="3200" b="1" dirty="0" smtClean="0">
                <a:solidFill>
                  <a:srgbClr val="C00000"/>
                </a:solidFill>
                <a:effectLst>
                  <a:outerShdw blurRad="38100" dist="38100" dir="2700000" algn="tl">
                    <a:srgbClr val="000000">
                      <a:alpha val="43137"/>
                    </a:srgbClr>
                  </a:outerShdw>
                </a:effectLst>
              </a:rPr>
              <a:t>Наиболее поражённые территории</a:t>
            </a:r>
            <a:endParaRPr lang="ru-RU" sz="3200" dirty="0"/>
          </a:p>
        </p:txBody>
      </p:sp>
      <p:sp>
        <p:nvSpPr>
          <p:cNvPr id="6" name="TextBox 5"/>
          <p:cNvSpPr txBox="1"/>
          <p:nvPr/>
        </p:nvSpPr>
        <p:spPr>
          <a:xfrm>
            <a:off x="5094156" y="5733256"/>
            <a:ext cx="1206036" cy="646331"/>
          </a:xfrm>
          <a:prstGeom prst="rect">
            <a:avLst/>
          </a:prstGeom>
          <a:noFill/>
        </p:spPr>
        <p:txBody>
          <a:bodyPr wrap="none" rtlCol="0">
            <a:spAutoFit/>
          </a:bodyPr>
          <a:lstStyle/>
          <a:p>
            <a:r>
              <a:rPr lang="ru-RU" b="1" dirty="0" smtClean="0">
                <a:solidFill>
                  <a:srgbClr val="C00000"/>
                </a:solidFill>
                <a:effectLst>
                  <a:outerShdw blurRad="38100" dist="38100" dir="2700000" algn="tl">
                    <a:srgbClr val="000000">
                      <a:alpha val="43137"/>
                    </a:srgbClr>
                  </a:outerShdw>
                </a:effectLst>
              </a:rPr>
              <a:t>Иркутская</a:t>
            </a:r>
          </a:p>
          <a:p>
            <a:pPr algn="ctr"/>
            <a:r>
              <a:rPr lang="ru-RU" b="1" dirty="0" smtClean="0">
                <a:solidFill>
                  <a:srgbClr val="C00000"/>
                </a:solidFill>
                <a:effectLst>
                  <a:outerShdw blurRad="38100" dist="38100" dir="2700000" algn="tl">
                    <a:srgbClr val="000000">
                      <a:alpha val="43137"/>
                    </a:srgbClr>
                  </a:outerShdw>
                </a:effectLst>
              </a:rPr>
              <a:t>область</a:t>
            </a:r>
            <a:endParaRPr lang="ru-RU"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5313764" y="4803249"/>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1835696" y="4365104"/>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1315936" y="5541912"/>
            <a:ext cx="1258934" cy="646331"/>
          </a:xfrm>
          <a:prstGeom prst="rect">
            <a:avLst/>
          </a:prstGeom>
          <a:noFill/>
        </p:spPr>
        <p:txBody>
          <a:bodyPr wrap="none" rtlCol="0">
            <a:spAutoFit/>
          </a:bodyPr>
          <a:lstStyle/>
          <a:p>
            <a:r>
              <a:rPr lang="ru-RU" b="1" dirty="0" smtClean="0">
                <a:solidFill>
                  <a:srgbClr val="C00000"/>
                </a:solidFill>
                <a:effectLst>
                  <a:outerShdw blurRad="38100" dist="38100" dir="2700000" algn="tl">
                    <a:srgbClr val="000000">
                      <a:alpha val="43137"/>
                    </a:srgbClr>
                  </a:outerShdw>
                </a:effectLst>
              </a:rPr>
              <a:t>Самарская</a:t>
            </a:r>
          </a:p>
          <a:p>
            <a:pPr algn="ctr"/>
            <a:r>
              <a:rPr lang="ru-RU" b="1" dirty="0" smtClean="0">
                <a:solidFill>
                  <a:srgbClr val="C00000"/>
                </a:solidFill>
                <a:effectLst>
                  <a:outerShdw blurRad="38100" dist="38100" dir="2700000" algn="tl">
                    <a:srgbClr val="000000">
                      <a:alpha val="43137"/>
                    </a:srgbClr>
                  </a:outerShdw>
                </a:effectLst>
              </a:rPr>
              <a:t>область</a:t>
            </a:r>
            <a:endParaRPr lang="ru-RU" b="1" dirty="0">
              <a:solidFill>
                <a:srgbClr val="C00000"/>
              </a:solidFill>
              <a:effectLst>
                <a:outerShdw blurRad="38100" dist="38100" dir="2700000" algn="tl">
                  <a:srgbClr val="000000">
                    <a:alpha val="43137"/>
                  </a:srgbClr>
                </a:outerShdw>
              </a:effectLst>
            </a:endParaRPr>
          </a:p>
        </p:txBody>
      </p:sp>
      <p:sp>
        <p:nvSpPr>
          <p:cNvPr id="11" name="TextBox 10"/>
          <p:cNvSpPr txBox="1"/>
          <p:nvPr/>
        </p:nvSpPr>
        <p:spPr>
          <a:xfrm>
            <a:off x="2699792" y="4232303"/>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2417082" y="5324909"/>
            <a:ext cx="1585434" cy="646331"/>
          </a:xfrm>
          <a:prstGeom prst="rect">
            <a:avLst/>
          </a:prstGeom>
          <a:noFill/>
        </p:spPr>
        <p:txBody>
          <a:bodyPr wrap="none" rtlCol="0">
            <a:spAutoFit/>
          </a:bodyPr>
          <a:lstStyle/>
          <a:p>
            <a:r>
              <a:rPr lang="ru-RU" b="1" dirty="0" smtClean="0">
                <a:solidFill>
                  <a:srgbClr val="C00000"/>
                </a:solidFill>
                <a:effectLst>
                  <a:outerShdw blurRad="38100" dist="38100" dir="2700000" algn="tl">
                    <a:srgbClr val="000000">
                      <a:alpha val="43137"/>
                    </a:srgbClr>
                  </a:outerShdw>
                </a:effectLst>
              </a:rPr>
              <a:t>Свердловская</a:t>
            </a:r>
          </a:p>
          <a:p>
            <a:pPr algn="ctr"/>
            <a:r>
              <a:rPr lang="ru-RU" b="1" dirty="0" smtClean="0">
                <a:solidFill>
                  <a:srgbClr val="C00000"/>
                </a:solidFill>
                <a:effectLst>
                  <a:outerShdw blurRad="38100" dist="38100" dir="2700000" algn="tl">
                    <a:srgbClr val="000000">
                      <a:alpha val="43137"/>
                    </a:srgbClr>
                  </a:outerShdw>
                </a:effectLst>
              </a:rPr>
              <a:t>область</a:t>
            </a:r>
            <a:endParaRPr lang="ru-RU"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1514291" y="3068960"/>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155329" y="2313746"/>
            <a:ext cx="1715150" cy="646331"/>
          </a:xfrm>
          <a:prstGeom prst="rect">
            <a:avLst/>
          </a:prstGeom>
          <a:noFill/>
        </p:spPr>
        <p:txBody>
          <a:bodyPr wrap="none" rtlCol="0">
            <a:spAutoFit/>
          </a:bodyPr>
          <a:lstStyle/>
          <a:p>
            <a:r>
              <a:rPr lang="ru-RU" b="1" dirty="0" smtClean="0">
                <a:solidFill>
                  <a:srgbClr val="C00000"/>
                </a:solidFill>
                <a:effectLst>
                  <a:outerShdw blurRad="38100" dist="38100" dir="2700000" algn="tl">
                    <a:srgbClr val="000000">
                      <a:alpha val="43137"/>
                    </a:srgbClr>
                  </a:outerShdw>
                </a:effectLst>
              </a:rPr>
              <a:t>Ленинградская</a:t>
            </a:r>
          </a:p>
          <a:p>
            <a:pPr algn="ctr"/>
            <a:r>
              <a:rPr lang="ru-RU" b="1" dirty="0" smtClean="0">
                <a:solidFill>
                  <a:srgbClr val="C00000"/>
                </a:solidFill>
                <a:effectLst>
                  <a:outerShdw blurRad="38100" dist="38100" dir="2700000" algn="tl">
                    <a:srgbClr val="000000">
                      <a:alpha val="43137"/>
                    </a:srgbClr>
                  </a:outerShdw>
                </a:effectLst>
              </a:rPr>
              <a:t>область</a:t>
            </a:r>
            <a:endParaRPr lang="ru-RU" b="1"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2055572" y="4725144"/>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1315936" y="6146720"/>
            <a:ext cx="2728176" cy="369332"/>
          </a:xfrm>
          <a:prstGeom prst="rect">
            <a:avLst/>
          </a:prstGeom>
          <a:noFill/>
        </p:spPr>
        <p:txBody>
          <a:bodyPr wrap="square" rtlCol="0">
            <a:spAutoFit/>
          </a:bodyPr>
          <a:lstStyle/>
          <a:p>
            <a:r>
              <a:rPr lang="ru-RU" b="1" dirty="0" smtClean="0">
                <a:solidFill>
                  <a:srgbClr val="C00000"/>
                </a:solidFill>
                <a:effectLst>
                  <a:outerShdw blurRad="38100" dist="38100" dir="2700000" algn="tl">
                    <a:srgbClr val="000000">
                      <a:alpha val="43137"/>
                    </a:srgbClr>
                  </a:outerShdw>
                </a:effectLst>
              </a:rPr>
              <a:t>Оренбургская область</a:t>
            </a:r>
            <a:endParaRPr lang="ru-RU" b="1" dirty="0">
              <a:solidFill>
                <a:srgbClr val="C00000"/>
              </a:solidFill>
              <a:effectLst>
                <a:outerShdw blurRad="38100" dist="38100" dir="2700000" algn="tl">
                  <a:srgbClr val="000000">
                    <a:alpha val="43137"/>
                  </a:srgbClr>
                </a:outerShdw>
              </a:effectLst>
            </a:endParaRPr>
          </a:p>
        </p:txBody>
      </p:sp>
      <p:pic>
        <p:nvPicPr>
          <p:cNvPr id="17" name="Picture 7" descr="http://upload.wikimedia.org/wikipedia/commons/thumb/f/f0/World_Aids_Day_Ribbon.svg/150px-World_Aids_Day_Ribb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139952" y="4881354"/>
            <a:ext cx="356188" cy="707886"/>
          </a:xfrm>
          <a:prstGeom prst="rect">
            <a:avLst/>
          </a:prstGeom>
          <a:noFill/>
        </p:spPr>
        <p:txBody>
          <a:bodyPr wrap="none" rtlCol="0">
            <a:spAutoFit/>
          </a:bodyPr>
          <a:lstStyle/>
          <a:p>
            <a:r>
              <a:rPr lang="ru-RU" sz="4000" b="1" dirty="0" smtClean="0">
                <a:solidFill>
                  <a:srgbClr val="C00000"/>
                </a:solidFill>
                <a:effectLst>
                  <a:outerShdw blurRad="38100" dist="38100" dir="2700000" algn="tl">
                    <a:srgbClr val="000000">
                      <a:alpha val="43137"/>
                    </a:srgbClr>
                  </a:outerShdw>
                </a:effectLst>
                <a:sym typeface="Symbol"/>
              </a:rPr>
              <a:t></a:t>
            </a:r>
            <a:endParaRPr lang="ru-RU" sz="4000" b="1" dirty="0">
              <a:solidFill>
                <a:srgbClr val="C00000"/>
              </a:solidFill>
              <a:effectLst>
                <a:outerShdw blurRad="38100" dist="38100" dir="2700000" algn="tl">
                  <a:srgbClr val="000000">
                    <a:alpha val="43137"/>
                  </a:srgbClr>
                </a:outerShdw>
              </a:effectLst>
            </a:endParaRPr>
          </a:p>
        </p:txBody>
      </p:sp>
      <p:sp>
        <p:nvSpPr>
          <p:cNvPr id="19" name="TextBox 18"/>
          <p:cNvSpPr txBox="1"/>
          <p:nvPr/>
        </p:nvSpPr>
        <p:spPr>
          <a:xfrm>
            <a:off x="3851920" y="6146720"/>
            <a:ext cx="2728176" cy="646331"/>
          </a:xfrm>
          <a:prstGeom prst="rect">
            <a:avLst/>
          </a:prstGeom>
          <a:noFill/>
        </p:spPr>
        <p:txBody>
          <a:bodyPr wrap="square" rtlCol="0">
            <a:spAutoFit/>
          </a:bodyPr>
          <a:lstStyle/>
          <a:p>
            <a:r>
              <a:rPr lang="ru-RU" b="1" dirty="0" smtClean="0">
                <a:solidFill>
                  <a:srgbClr val="C00000"/>
                </a:solidFill>
                <a:effectLst>
                  <a:outerShdw blurRad="38100" dist="38100" dir="2700000" algn="tl">
                    <a:srgbClr val="000000">
                      <a:alpha val="43137"/>
                    </a:srgbClr>
                  </a:outerShdw>
                </a:effectLst>
              </a:rPr>
              <a:t>Кемеровская</a:t>
            </a:r>
          </a:p>
          <a:p>
            <a:r>
              <a:rPr lang="ru-RU" b="1" dirty="0" smtClean="0">
                <a:solidFill>
                  <a:srgbClr val="C00000"/>
                </a:solidFill>
                <a:effectLst>
                  <a:outerShdw blurRad="38100" dist="38100" dir="2700000" algn="tl">
                    <a:srgbClr val="000000">
                      <a:alpha val="43137"/>
                    </a:srgbClr>
                  </a:outerShdw>
                </a:effectLst>
              </a:rPr>
              <a:t>область</a:t>
            </a:r>
            <a:endParaRPr lang="ru-RU" b="1" dirty="0">
              <a:solidFill>
                <a:srgbClr val="C00000"/>
              </a:solidFill>
              <a:effectLst>
                <a:outerShdw blurRad="38100" dist="38100" dir="2700000" algn="tl">
                  <a:srgbClr val="000000">
                    <a:alpha val="43137"/>
                  </a:srgbClr>
                </a:outerShdw>
              </a:effectLst>
            </a:endParaRPr>
          </a:p>
        </p:txBody>
      </p:sp>
      <p:sp>
        <p:nvSpPr>
          <p:cNvPr id="21" name="Прямоугольник 20"/>
          <p:cNvSpPr/>
          <p:nvPr/>
        </p:nvSpPr>
        <p:spPr>
          <a:xfrm>
            <a:off x="251520" y="44624"/>
            <a:ext cx="8712968"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ВИЧ в России</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7050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51520" y="44624"/>
            <a:ext cx="8712968" cy="1008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ВИЧ Кировской области</a:t>
            </a:r>
            <a:endParaRPr lang="ru-RU" sz="4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412777"/>
            <a:ext cx="8229600" cy="5328592"/>
          </a:xfrm>
        </p:spPr>
        <p:txBody>
          <a:bodyPr>
            <a:normAutofit fontScale="92500" lnSpcReduction="20000"/>
          </a:bodyPr>
          <a:lstStyle/>
          <a:p>
            <a:pPr marL="0" indent="0">
              <a:buNone/>
            </a:pPr>
            <a:r>
              <a:rPr lang="ru-RU" dirty="0"/>
              <a:t>В Кировской области проживает боле 2 000 людей с ВИЧ. Ежемесячно от 15 до 20 случаев</a:t>
            </a:r>
          </a:p>
          <a:p>
            <a:pPr marL="0" indent="0">
              <a:buNone/>
            </a:pPr>
            <a:endParaRPr lang="ru-RU" sz="1100" b="1" dirty="0" smtClean="0"/>
          </a:p>
          <a:p>
            <a:pPr marL="0" indent="0">
              <a:buNone/>
            </a:pPr>
            <a:r>
              <a:rPr lang="ru-RU" b="1" dirty="0" smtClean="0"/>
              <a:t>Кто </a:t>
            </a:r>
            <a:r>
              <a:rPr lang="ru-RU" b="1" dirty="0"/>
              <a:t>эти люди? </a:t>
            </a:r>
          </a:p>
          <a:p>
            <a:pPr marL="0" indent="0">
              <a:buNone/>
            </a:pPr>
            <a:r>
              <a:rPr lang="ru-RU" dirty="0"/>
              <a:t>Мужчины – женщины? </a:t>
            </a:r>
          </a:p>
          <a:p>
            <a:pPr marL="0" indent="0">
              <a:buNone/>
            </a:pPr>
            <a:r>
              <a:rPr lang="ru-RU" dirty="0"/>
              <a:t>Работающие или безработные?</a:t>
            </a:r>
          </a:p>
          <a:p>
            <a:pPr marL="0" indent="0">
              <a:buNone/>
            </a:pPr>
            <a:r>
              <a:rPr lang="ru-RU" dirty="0"/>
              <a:t>Молодёжь или постарше?</a:t>
            </a:r>
          </a:p>
          <a:p>
            <a:pPr marL="0" indent="0">
              <a:buNone/>
            </a:pPr>
            <a:r>
              <a:rPr lang="ru-RU" b="1" dirty="0"/>
              <a:t>Как они заражаются?</a:t>
            </a:r>
          </a:p>
          <a:p>
            <a:pPr marL="0" indent="0">
              <a:buNone/>
            </a:pPr>
            <a:r>
              <a:rPr lang="ru-RU" dirty="0"/>
              <a:t>Наркотически или половой контакт?</a:t>
            </a:r>
          </a:p>
          <a:p>
            <a:pPr marL="0" indent="0">
              <a:buNone/>
            </a:pPr>
            <a:r>
              <a:rPr lang="ru-RU" dirty="0"/>
              <a:t>Почему так происходит. </a:t>
            </a:r>
            <a:endParaRPr lang="ru-RU" dirty="0" smtClean="0"/>
          </a:p>
          <a:p>
            <a:pPr marL="0" indent="0">
              <a:buNone/>
            </a:pPr>
            <a:r>
              <a:rPr lang="ru-RU" dirty="0" smtClean="0"/>
              <a:t>Ведь </a:t>
            </a:r>
            <a:r>
              <a:rPr lang="ru-RU" dirty="0"/>
              <a:t>все знают, что ВИЧ </a:t>
            </a:r>
            <a:r>
              <a:rPr lang="ru-RU" dirty="0" smtClean="0"/>
              <a:t>передаётся </a:t>
            </a:r>
            <a:r>
              <a:rPr lang="ru-RU" dirty="0"/>
              <a:t>через секс… </a:t>
            </a:r>
          </a:p>
          <a:p>
            <a:pPr marL="0" indent="0">
              <a:buNone/>
            </a:pPr>
            <a:endParaRPr lang="ru-RU" sz="1200" dirty="0" smtClean="0"/>
          </a:p>
          <a:p>
            <a:pPr marL="0" indent="0">
              <a:buNone/>
            </a:pPr>
            <a:r>
              <a:rPr lang="ru-RU" dirty="0" smtClean="0"/>
              <a:t>Чего </a:t>
            </a:r>
            <a:r>
              <a:rPr lang="ru-RU" dirty="0"/>
              <a:t>же не хватает, чтобы защитить себя от ВИЧ?</a:t>
            </a:r>
          </a:p>
        </p:txBody>
      </p:sp>
    </p:spTree>
    <p:extLst>
      <p:ext uri="{BB962C8B-B14F-4D97-AF65-F5344CB8AC3E}">
        <p14:creationId xmlns:p14="http://schemas.microsoft.com/office/powerpoint/2010/main" val="85169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isan.troitsk.ru/dms/people/naumov/lebyajie/info/kir_obl_map.gif"/>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43608" y="404664"/>
            <a:ext cx="6429375"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0152" y="428625"/>
            <a:ext cx="372218" cy="769441"/>
          </a:xfrm>
          <a:prstGeom prst="rect">
            <a:avLst/>
          </a:prstGeom>
          <a:noFill/>
        </p:spPr>
        <p:txBody>
          <a:bodyPr wrap="none" rtlCol="0">
            <a:spAutoFit/>
          </a:bodyPr>
          <a:lstStyle/>
          <a:p>
            <a:r>
              <a:rPr lang="ru-RU" sz="4400" b="1" dirty="0" smtClean="0">
                <a:solidFill>
                  <a:srgbClr val="C00000"/>
                </a:solidFill>
                <a:effectLst>
                  <a:outerShdw blurRad="38100" dist="38100" dir="2700000" algn="tl">
                    <a:srgbClr val="000000">
                      <a:alpha val="43137"/>
                    </a:srgbClr>
                  </a:outerShdw>
                </a:effectLst>
                <a:sym typeface="Symbol"/>
              </a:rPr>
              <a:t></a:t>
            </a:r>
            <a:endParaRPr lang="ru-RU" sz="4400" b="1"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6191744" y="539388"/>
            <a:ext cx="1987056" cy="369332"/>
          </a:xfrm>
          <a:prstGeom prst="rect">
            <a:avLst/>
          </a:prstGeom>
          <a:solidFill>
            <a:schemeClr val="bg1"/>
          </a:solidFill>
        </p:spPr>
        <p:txBody>
          <a:bodyPr wrap="square" rtlCol="0">
            <a:spAutoFit/>
          </a:bodyPr>
          <a:lstStyle/>
          <a:p>
            <a:r>
              <a:rPr lang="ru-RU" b="1" dirty="0" smtClean="0">
                <a:effectLst>
                  <a:outerShdw blurRad="38100" dist="38100" dir="2700000" algn="tl">
                    <a:srgbClr val="000000">
                      <a:alpha val="43137"/>
                    </a:srgbClr>
                  </a:outerShdw>
                </a:effectLst>
              </a:rPr>
              <a:t>Пермский край</a:t>
            </a:r>
            <a:endParaRPr lang="ru-RU" b="1" dirty="0">
              <a:effectLst>
                <a:outerShdw blurRad="38100" dist="38100" dir="2700000" algn="tl">
                  <a:srgbClr val="000000">
                    <a:alpha val="43137"/>
                  </a:srgbClr>
                </a:outerShdw>
              </a:effectLst>
            </a:endParaRPr>
          </a:p>
        </p:txBody>
      </p:sp>
      <p:pic>
        <p:nvPicPr>
          <p:cNvPr id="9" name="Picture 7" descr="http://upload.wikimedia.org/wikipedia/commons/thumb/f/f0/World_Aids_Day_Ribbon.svg/150px-World_Aids_Day_Ribb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5496" y="4427820"/>
            <a:ext cx="2664296" cy="369332"/>
          </a:xfrm>
          <a:prstGeom prst="rect">
            <a:avLst/>
          </a:prstGeom>
          <a:solidFill>
            <a:schemeClr val="bg1"/>
          </a:solidFill>
        </p:spPr>
        <p:txBody>
          <a:bodyPr wrap="square" rtlCol="0">
            <a:spAutoFit/>
          </a:bodyPr>
          <a:lstStyle/>
          <a:p>
            <a:r>
              <a:rPr lang="ru-RU" b="1" dirty="0" smtClean="0">
                <a:effectLst>
                  <a:outerShdw blurRad="38100" dist="38100" dir="2700000" algn="tl">
                    <a:srgbClr val="000000">
                      <a:alpha val="43137"/>
                    </a:srgbClr>
                  </a:outerShdw>
                </a:effectLst>
              </a:rPr>
              <a:t>Нижегородская область</a:t>
            </a:r>
            <a:endParaRPr lang="ru-RU" b="1" dirty="0">
              <a:effectLst>
                <a:outerShdw blurRad="38100" dist="38100" dir="2700000" algn="tl">
                  <a:srgbClr val="000000">
                    <a:alpha val="43137"/>
                  </a:srgbClr>
                </a:outerShdw>
              </a:effectLst>
            </a:endParaRPr>
          </a:p>
        </p:txBody>
      </p:sp>
      <p:sp>
        <p:nvSpPr>
          <p:cNvPr id="2" name="Прямоугольник 1"/>
          <p:cNvSpPr/>
          <p:nvPr/>
        </p:nvSpPr>
        <p:spPr>
          <a:xfrm>
            <a:off x="1276434" y="4773488"/>
            <a:ext cx="775286" cy="19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191744" y="908720"/>
            <a:ext cx="775286" cy="191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665064" y="6008890"/>
            <a:ext cx="1987056" cy="646331"/>
          </a:xfrm>
          <a:prstGeom prst="rect">
            <a:avLst/>
          </a:prstGeom>
          <a:solidFill>
            <a:schemeClr val="bg1"/>
          </a:solidFill>
        </p:spPr>
        <p:txBody>
          <a:bodyPr wrap="square" rtlCol="0">
            <a:spAutoFit/>
          </a:bodyPr>
          <a:lstStyle/>
          <a:p>
            <a:pPr algn="ctr"/>
            <a:r>
              <a:rPr lang="ru-RU" b="1" dirty="0" smtClean="0">
                <a:effectLst>
                  <a:outerShdw blurRad="38100" dist="38100" dir="2700000" algn="tl">
                    <a:srgbClr val="000000">
                      <a:alpha val="43137"/>
                    </a:srgbClr>
                  </a:outerShdw>
                </a:effectLst>
              </a:rPr>
              <a:t>Республика</a:t>
            </a:r>
          </a:p>
          <a:p>
            <a:pPr algn="ctr"/>
            <a:r>
              <a:rPr lang="ru-RU" b="1" dirty="0" smtClean="0">
                <a:effectLst>
                  <a:outerShdw blurRad="38100" dist="38100" dir="2700000" algn="tl">
                    <a:srgbClr val="000000">
                      <a:alpha val="43137"/>
                    </a:srgbClr>
                  </a:outerShdw>
                </a:effectLst>
              </a:rPr>
              <a:t>Татарстан</a:t>
            </a:r>
            <a:endParaRPr lang="ru-RU" b="1" dirty="0">
              <a:effectLst>
                <a:outerShdw blurRad="38100" dist="38100" dir="2700000" algn="tl">
                  <a:srgbClr val="000000">
                    <a:alpha val="43137"/>
                  </a:srgbClr>
                </a:outerShdw>
              </a:effectLst>
            </a:endParaRPr>
          </a:p>
        </p:txBody>
      </p:sp>
      <p:sp>
        <p:nvSpPr>
          <p:cNvPr id="7" name="TextBox 6"/>
          <p:cNvSpPr txBox="1"/>
          <p:nvPr/>
        </p:nvSpPr>
        <p:spPr>
          <a:xfrm>
            <a:off x="5233452" y="5988991"/>
            <a:ext cx="372218" cy="769441"/>
          </a:xfrm>
          <a:prstGeom prst="rect">
            <a:avLst/>
          </a:prstGeom>
          <a:noFill/>
        </p:spPr>
        <p:txBody>
          <a:bodyPr wrap="none" rtlCol="0">
            <a:spAutoFit/>
          </a:bodyPr>
          <a:lstStyle/>
          <a:p>
            <a:r>
              <a:rPr lang="ru-RU" sz="4400" b="1" dirty="0" smtClean="0">
                <a:solidFill>
                  <a:srgbClr val="C00000"/>
                </a:solidFill>
                <a:effectLst>
                  <a:outerShdw blurRad="38100" dist="38100" dir="2700000" algn="tl">
                    <a:srgbClr val="000000">
                      <a:alpha val="43137"/>
                    </a:srgbClr>
                  </a:outerShdw>
                </a:effectLst>
                <a:sym typeface="Symbol"/>
              </a:rPr>
              <a:t></a:t>
            </a:r>
            <a:endParaRPr lang="ru-RU" sz="4400" b="1" dirty="0">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1296953" y="4612486"/>
            <a:ext cx="372218" cy="769441"/>
          </a:xfrm>
          <a:prstGeom prst="rect">
            <a:avLst/>
          </a:prstGeom>
          <a:noFill/>
        </p:spPr>
        <p:txBody>
          <a:bodyPr wrap="none" rtlCol="0">
            <a:spAutoFit/>
          </a:bodyPr>
          <a:lstStyle/>
          <a:p>
            <a:r>
              <a:rPr lang="ru-RU" sz="4400" b="1" dirty="0" smtClean="0">
                <a:solidFill>
                  <a:srgbClr val="C00000"/>
                </a:solidFill>
                <a:effectLst>
                  <a:outerShdw blurRad="38100" dist="38100" dir="2700000" algn="tl">
                    <a:srgbClr val="000000">
                      <a:alpha val="43137"/>
                    </a:srgbClr>
                  </a:outerShdw>
                </a:effectLst>
                <a:sym typeface="Symbol"/>
              </a:rPr>
              <a:t></a:t>
            </a:r>
            <a:endParaRPr lang="ru-RU" sz="4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9764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67544" y="1235893"/>
            <a:ext cx="4040188" cy="639762"/>
          </a:xfrm>
        </p:spPr>
        <p:txBody>
          <a:bodyPr>
            <a:normAutofit/>
          </a:bodyPr>
          <a:lstStyle/>
          <a:p>
            <a:r>
              <a:rPr lang="ru-RU" dirty="0" smtClean="0"/>
              <a:t>В России чаще</a:t>
            </a:r>
            <a:endParaRPr lang="ru-RU" dirty="0"/>
          </a:p>
        </p:txBody>
      </p:sp>
      <p:sp>
        <p:nvSpPr>
          <p:cNvPr id="3" name="Объект 2"/>
          <p:cNvSpPr>
            <a:spLocks noGrp="1"/>
          </p:cNvSpPr>
          <p:nvPr>
            <p:ph sz="half" idx="2"/>
          </p:nvPr>
        </p:nvSpPr>
        <p:spPr>
          <a:xfrm>
            <a:off x="467544" y="1955973"/>
            <a:ext cx="4040188" cy="4425355"/>
          </a:xfrm>
        </p:spPr>
        <p:txBody>
          <a:bodyPr>
            <a:normAutofit fontScale="85000" lnSpcReduction="20000"/>
          </a:bodyPr>
          <a:lstStyle/>
          <a:p>
            <a:r>
              <a:rPr lang="ru-RU" dirty="0" smtClean="0"/>
              <a:t>Мужчина или женщина в возрасте  30–49 </a:t>
            </a:r>
            <a:r>
              <a:rPr lang="ru-RU" dirty="0"/>
              <a:t>лет (</a:t>
            </a:r>
            <a:r>
              <a:rPr lang="ru-RU" dirty="0" smtClean="0"/>
              <a:t>71,4% </a:t>
            </a:r>
            <a:r>
              <a:rPr lang="ru-RU" dirty="0"/>
              <a:t>новых </a:t>
            </a:r>
            <a:r>
              <a:rPr lang="ru-RU" dirty="0" smtClean="0"/>
              <a:t>случаев)</a:t>
            </a:r>
          </a:p>
          <a:p>
            <a:r>
              <a:rPr lang="ru-RU" dirty="0" smtClean="0"/>
              <a:t>Мужчины составляли </a:t>
            </a:r>
            <a:r>
              <a:rPr lang="ru-RU" dirty="0"/>
              <a:t>62,6% среди всех зарегистрированных  случаев </a:t>
            </a:r>
            <a:r>
              <a:rPr lang="ru-RU" dirty="0" smtClean="0"/>
              <a:t>заболевания</a:t>
            </a:r>
          </a:p>
          <a:p>
            <a:r>
              <a:rPr lang="ru-RU" dirty="0"/>
              <a:t>65,0</a:t>
            </a:r>
            <a:r>
              <a:rPr lang="ru-RU" dirty="0" smtClean="0"/>
              <a:t>% - незащищённые сексуальные контакты</a:t>
            </a:r>
          </a:p>
          <a:p>
            <a:r>
              <a:rPr lang="ru-RU" dirty="0"/>
              <a:t>За весь период наблюдения к </a:t>
            </a:r>
            <a:r>
              <a:rPr lang="ru-RU" dirty="0" smtClean="0"/>
              <a:t>31 декабря 2020 </a:t>
            </a:r>
            <a:r>
              <a:rPr lang="ru-RU" dirty="0"/>
              <a:t>года в Российской Федерации родилось </a:t>
            </a:r>
            <a:r>
              <a:rPr lang="ru-RU" dirty="0" smtClean="0"/>
              <a:t>218</a:t>
            </a:r>
            <a:r>
              <a:rPr lang="ru-RU" dirty="0"/>
              <a:t> </a:t>
            </a:r>
            <a:r>
              <a:rPr lang="ru-RU" dirty="0" smtClean="0"/>
              <a:t>956 </a:t>
            </a:r>
            <a:r>
              <a:rPr lang="ru-RU" dirty="0"/>
              <a:t>живых детей от инфицированных ВИЧ матерей, у 11 </a:t>
            </a:r>
            <a:r>
              <a:rPr lang="ru-RU" dirty="0" smtClean="0"/>
              <a:t>724 из </a:t>
            </a:r>
            <a:r>
              <a:rPr lang="ru-RU" dirty="0"/>
              <a:t>них была подтверждена ВИЧ-инфекция (5,4%).</a:t>
            </a:r>
          </a:p>
        </p:txBody>
      </p:sp>
      <p:sp>
        <p:nvSpPr>
          <p:cNvPr id="6" name="Текст 5"/>
          <p:cNvSpPr>
            <a:spLocks noGrp="1"/>
          </p:cNvSpPr>
          <p:nvPr>
            <p:ph type="body" sz="quarter" idx="3"/>
          </p:nvPr>
        </p:nvSpPr>
        <p:spPr>
          <a:xfrm>
            <a:off x="4655369" y="1235893"/>
            <a:ext cx="4041775" cy="639762"/>
          </a:xfrm>
        </p:spPr>
        <p:txBody>
          <a:bodyPr>
            <a:normAutofit/>
          </a:bodyPr>
          <a:lstStyle/>
          <a:p>
            <a:r>
              <a:rPr lang="ru-RU" dirty="0" smtClean="0"/>
              <a:t>В Кировской области</a:t>
            </a:r>
            <a:endParaRPr lang="ru-RU" dirty="0"/>
          </a:p>
        </p:txBody>
      </p:sp>
      <p:sp>
        <p:nvSpPr>
          <p:cNvPr id="7" name="Объект 6"/>
          <p:cNvSpPr>
            <a:spLocks noGrp="1"/>
          </p:cNvSpPr>
          <p:nvPr>
            <p:ph sz="quarter" idx="4"/>
          </p:nvPr>
        </p:nvSpPr>
        <p:spPr>
          <a:xfrm>
            <a:off x="4655369" y="1955973"/>
            <a:ext cx="4041775" cy="4425355"/>
          </a:xfrm>
        </p:spPr>
        <p:txBody>
          <a:bodyPr>
            <a:normAutofit/>
          </a:bodyPr>
          <a:lstStyle/>
          <a:p>
            <a:r>
              <a:rPr lang="ru-RU" dirty="0" smtClean="0"/>
              <a:t>Мужчина или женщина в возрасте 30-44 лет (62,4%)</a:t>
            </a:r>
          </a:p>
          <a:p>
            <a:r>
              <a:rPr lang="ru-RU" dirty="0" smtClean="0"/>
              <a:t>Мужчины составляли 66%</a:t>
            </a:r>
          </a:p>
          <a:p>
            <a:r>
              <a:rPr lang="ru-RU" dirty="0" smtClean="0"/>
              <a:t>74,6% - заразившиеся при незащищенном сексуальном контакте</a:t>
            </a:r>
          </a:p>
          <a:p>
            <a:r>
              <a:rPr lang="ru-RU" dirty="0" smtClean="0"/>
              <a:t>Родилось от ВИЧ+ мам – 415 детей, ВИЧ-инфекция подтверждена у 15 (3,6%)</a:t>
            </a:r>
            <a:endParaRPr lang="ru-RU" dirty="0"/>
          </a:p>
        </p:txBody>
      </p:sp>
      <p:sp>
        <p:nvSpPr>
          <p:cNvPr id="4" name="TextBox 3"/>
          <p:cNvSpPr txBox="1"/>
          <p:nvPr/>
        </p:nvSpPr>
        <p:spPr>
          <a:xfrm>
            <a:off x="1934701" y="6093296"/>
            <a:ext cx="6916573" cy="646331"/>
          </a:xfrm>
          <a:prstGeom prst="rect">
            <a:avLst/>
          </a:prstGeom>
          <a:noFill/>
        </p:spPr>
        <p:txBody>
          <a:bodyPr wrap="none" rtlCol="0">
            <a:spAutoFit/>
          </a:bodyPr>
          <a:lstStyle/>
          <a:p>
            <a:pPr algn="r"/>
            <a:r>
              <a:rPr lang="ru-RU" b="1" dirty="0" smtClean="0">
                <a:solidFill>
                  <a:schemeClr val="accent2">
                    <a:lumMod val="50000"/>
                  </a:schemeClr>
                </a:solidFill>
                <a:effectLst>
                  <a:outerShdw blurRad="38100" dist="38100" dir="2700000" algn="tl">
                    <a:srgbClr val="000000">
                      <a:alpha val="43137"/>
                    </a:srgbClr>
                  </a:outerShdw>
                </a:effectLst>
              </a:rPr>
              <a:t>Диагноз в возрасте </a:t>
            </a:r>
            <a:r>
              <a:rPr lang="ru-RU" b="1" dirty="0">
                <a:solidFill>
                  <a:schemeClr val="accent2">
                    <a:lumMod val="50000"/>
                  </a:schemeClr>
                </a:solidFill>
                <a:effectLst>
                  <a:outerShdw blurRad="38100" dist="38100" dir="2700000" algn="tl">
                    <a:srgbClr val="000000">
                      <a:alpha val="43137"/>
                    </a:srgbClr>
                  </a:outerShdw>
                </a:effectLst>
              </a:rPr>
              <a:t>50 лет и старше был установлен у </a:t>
            </a:r>
            <a:r>
              <a:rPr lang="ru-RU" b="1" dirty="0" smtClean="0">
                <a:solidFill>
                  <a:schemeClr val="accent2">
                    <a:lumMod val="50000"/>
                  </a:schemeClr>
                </a:solidFill>
                <a:effectLst>
                  <a:outerShdw blurRad="38100" dist="38100" dir="2700000" algn="tl">
                    <a:srgbClr val="000000">
                      <a:alpha val="43137"/>
                    </a:srgbClr>
                  </a:outerShdw>
                </a:effectLst>
              </a:rPr>
              <a:t>133 </a:t>
            </a:r>
            <a:r>
              <a:rPr lang="ru-RU" b="1" dirty="0">
                <a:solidFill>
                  <a:schemeClr val="accent2">
                    <a:lumMod val="50000"/>
                  </a:schemeClr>
                </a:solidFill>
                <a:effectLst>
                  <a:outerShdw blurRad="38100" dist="38100" dir="2700000" algn="tl">
                    <a:srgbClr val="000000">
                      <a:alpha val="43137"/>
                    </a:srgbClr>
                  </a:outerShdw>
                </a:effectLst>
              </a:rPr>
              <a:t>человек; </a:t>
            </a:r>
            <a:endParaRPr lang="ru-RU" b="1" dirty="0" smtClean="0">
              <a:solidFill>
                <a:schemeClr val="accent2">
                  <a:lumMod val="50000"/>
                </a:schemeClr>
              </a:solidFill>
              <a:effectLst>
                <a:outerShdw blurRad="38100" dist="38100" dir="2700000" algn="tl">
                  <a:srgbClr val="000000">
                    <a:alpha val="43137"/>
                  </a:srgbClr>
                </a:outerShdw>
              </a:effectLst>
            </a:endParaRPr>
          </a:p>
          <a:p>
            <a:pPr algn="r"/>
            <a:r>
              <a:rPr lang="ru-RU" b="1" dirty="0" smtClean="0">
                <a:solidFill>
                  <a:schemeClr val="accent2">
                    <a:lumMod val="50000"/>
                  </a:schemeClr>
                </a:solidFill>
                <a:effectLst>
                  <a:outerShdw blurRad="38100" dist="38100" dir="2700000" algn="tl">
                    <a:srgbClr val="000000">
                      <a:alpha val="43137"/>
                    </a:srgbClr>
                  </a:outerShdw>
                </a:effectLst>
              </a:rPr>
              <a:t>из них </a:t>
            </a:r>
            <a:r>
              <a:rPr lang="ru-RU" b="1" dirty="0">
                <a:solidFill>
                  <a:schemeClr val="accent2">
                    <a:lumMod val="50000"/>
                  </a:schemeClr>
                </a:solidFill>
                <a:effectLst>
                  <a:outerShdw blurRad="38100" dist="38100" dir="2700000" algn="tl">
                    <a:srgbClr val="000000">
                      <a:alpha val="43137"/>
                    </a:srgbClr>
                  </a:outerShdw>
                </a:effectLst>
              </a:rPr>
              <a:t>у </a:t>
            </a:r>
            <a:r>
              <a:rPr lang="ru-RU" b="1" dirty="0" smtClean="0">
                <a:solidFill>
                  <a:schemeClr val="accent2">
                    <a:lumMod val="50000"/>
                  </a:schemeClr>
                </a:solidFill>
                <a:effectLst>
                  <a:outerShdw blurRad="38100" dist="38100" dir="2700000" algn="tl">
                    <a:srgbClr val="000000">
                      <a:alpha val="43137"/>
                    </a:srgbClr>
                  </a:outerShdw>
                </a:effectLst>
              </a:rPr>
              <a:t>16 пациентов в 2020 году</a:t>
            </a:r>
          </a:p>
        </p:txBody>
      </p:sp>
      <p:pic>
        <p:nvPicPr>
          <p:cNvPr id="8"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800" y="165100"/>
            <a:ext cx="7143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ВИЧ: статистика заражения</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35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4925144"/>
          </a:xfrm>
        </p:spPr>
        <p:txBody>
          <a:bodyPr>
            <a:normAutofit fontScale="77500" lnSpcReduction="20000"/>
          </a:bodyPr>
          <a:lstStyle/>
          <a:p>
            <a:pPr marL="0" indent="0">
              <a:buNone/>
            </a:pPr>
            <a:r>
              <a:rPr lang="ru-RU" dirty="0" smtClean="0"/>
              <a:t>В России:</a:t>
            </a:r>
          </a:p>
          <a:p>
            <a:r>
              <a:rPr lang="ru-RU" dirty="0"/>
              <a:t>Подростки 15-17 лет составляют 39</a:t>
            </a:r>
            <a:r>
              <a:rPr lang="ru-RU" dirty="0" smtClean="0"/>
              <a:t>% среди </a:t>
            </a:r>
            <a:r>
              <a:rPr lang="ru-RU" dirty="0"/>
              <a:t>детей, живущих с ВИЧ </a:t>
            </a:r>
            <a:r>
              <a:rPr lang="ru-RU" dirty="0" smtClean="0"/>
              <a:t>(всего детей 11 </a:t>
            </a:r>
            <a:r>
              <a:rPr lang="ru-RU" dirty="0"/>
              <a:t>724</a:t>
            </a:r>
            <a:r>
              <a:rPr lang="ru-RU" dirty="0" smtClean="0"/>
              <a:t>)</a:t>
            </a:r>
          </a:p>
          <a:p>
            <a:r>
              <a:rPr lang="ru-RU" dirty="0" smtClean="0"/>
              <a:t>Доля </a:t>
            </a:r>
            <a:r>
              <a:rPr lang="ru-RU" dirty="0"/>
              <a:t>подростков и </a:t>
            </a:r>
            <a:r>
              <a:rPr lang="ru-RU" dirty="0" err="1"/>
              <a:t>молодежи</a:t>
            </a:r>
            <a:r>
              <a:rPr lang="ru-RU" dirty="0"/>
              <a:t> в возрасте 15 – 20 лет </a:t>
            </a:r>
            <a:r>
              <a:rPr lang="ru-RU" dirty="0" smtClean="0"/>
              <a:t>получивших диагноз в </a:t>
            </a:r>
            <a:r>
              <a:rPr lang="ru-RU" dirty="0"/>
              <a:t>2020 г. составила 0,8</a:t>
            </a:r>
            <a:r>
              <a:rPr lang="ru-RU" dirty="0" smtClean="0"/>
              <a:t>%</a:t>
            </a:r>
          </a:p>
          <a:p>
            <a:pPr marL="0" indent="0">
              <a:buNone/>
            </a:pPr>
            <a:r>
              <a:rPr lang="ru-RU" dirty="0" smtClean="0"/>
              <a:t>В КО в возрастной </a:t>
            </a:r>
            <a:r>
              <a:rPr lang="ru-RU" dirty="0"/>
              <a:t>группе 15-24 года было зарегистрировано: </a:t>
            </a:r>
            <a:endParaRPr lang="ru-RU" dirty="0" smtClean="0"/>
          </a:p>
          <a:p>
            <a:r>
              <a:rPr lang="ru-RU" dirty="0" smtClean="0"/>
              <a:t>в </a:t>
            </a:r>
            <a:r>
              <a:rPr lang="ru-RU" dirty="0"/>
              <a:t>2018 – 18 человек (1 студент вуза), </a:t>
            </a:r>
            <a:endParaRPr lang="ru-RU" dirty="0" smtClean="0"/>
          </a:p>
          <a:p>
            <a:r>
              <a:rPr lang="ru-RU" dirty="0" smtClean="0"/>
              <a:t>в </a:t>
            </a:r>
            <a:r>
              <a:rPr lang="ru-RU" dirty="0"/>
              <a:t>2019 – 15 человек (1 студент вуза, 1 - </a:t>
            </a:r>
            <a:r>
              <a:rPr lang="ru-RU" dirty="0" err="1"/>
              <a:t>ссуза</a:t>
            </a:r>
            <a:r>
              <a:rPr lang="ru-RU" dirty="0"/>
              <a:t>, 1 учащийся школы); </a:t>
            </a:r>
            <a:endParaRPr lang="ru-RU" dirty="0" smtClean="0"/>
          </a:p>
          <a:p>
            <a:r>
              <a:rPr lang="ru-RU" dirty="0" smtClean="0"/>
              <a:t>2020 год </a:t>
            </a:r>
            <a:r>
              <a:rPr lang="ru-RU" dirty="0"/>
              <a:t>- </a:t>
            </a:r>
            <a:r>
              <a:rPr lang="ru-RU" dirty="0" smtClean="0"/>
              <a:t>12 </a:t>
            </a:r>
            <a:r>
              <a:rPr lang="ru-RU" dirty="0"/>
              <a:t>человек (2 учащиеся школ, 1 студент </a:t>
            </a:r>
            <a:r>
              <a:rPr lang="ru-RU" dirty="0" err="1"/>
              <a:t>ссуза</a:t>
            </a:r>
            <a:r>
              <a:rPr lang="ru-RU" dirty="0" smtClean="0"/>
              <a:t>). </a:t>
            </a:r>
          </a:p>
          <a:p>
            <a:r>
              <a:rPr lang="ru-RU" dirty="0" smtClean="0"/>
              <a:t>За </a:t>
            </a:r>
            <a:r>
              <a:rPr lang="ru-RU" dirty="0"/>
              <a:t>весь период регистрации (с 1989 года) – 344 </a:t>
            </a:r>
            <a:r>
              <a:rPr lang="ru-RU" dirty="0" smtClean="0"/>
              <a:t>человека </a:t>
            </a:r>
            <a:r>
              <a:rPr lang="ru-RU" dirty="0"/>
              <a:t>(29 студентов вузов, 15 студентов </a:t>
            </a:r>
            <a:r>
              <a:rPr lang="ru-RU" dirty="0" err="1"/>
              <a:t>ссузов</a:t>
            </a:r>
            <a:r>
              <a:rPr lang="ru-RU" dirty="0"/>
              <a:t> и 10 школьников). </a:t>
            </a:r>
          </a:p>
        </p:txBody>
      </p:sp>
      <p:pic>
        <p:nvPicPr>
          <p:cNvPr id="4" name="Picture 7" descr="http://upload.wikimedia.org/wikipedia/commons/thumb/f/f0/World_Aids_Day_Ribbon.svg/150px-World_Aids_Day_Ribb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164" y="93663"/>
            <a:ext cx="549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51520" y="44624"/>
            <a:ext cx="8712968" cy="13681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smtClean="0">
                <a:solidFill>
                  <a:srgbClr val="C00000"/>
                </a:solidFill>
                <a:effectLst>
                  <a:outerShdw blurRad="38100" dist="38100" dir="2700000" algn="tl">
                    <a:srgbClr val="000000">
                      <a:alpha val="43137"/>
                    </a:srgbClr>
                  </a:outerShdw>
                </a:effectLst>
              </a:rPr>
              <a:t>Немного о </a:t>
            </a:r>
            <a:r>
              <a:rPr lang="ru-RU" sz="4800" dirty="0" err="1" smtClean="0">
                <a:solidFill>
                  <a:srgbClr val="C00000"/>
                </a:solidFill>
                <a:effectLst>
                  <a:outerShdw blurRad="38100" dist="38100" dir="2700000" algn="tl">
                    <a:srgbClr val="000000">
                      <a:alpha val="43137"/>
                    </a:srgbClr>
                  </a:outerShdw>
                </a:effectLst>
              </a:rPr>
              <a:t>молодежи</a:t>
            </a:r>
            <a:endParaRPr lang="ru-RU" sz="48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3352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1805</Words>
  <Application>Microsoft Office PowerPoint</Application>
  <PresentationFormat>Экран (4:3)</PresentationFormat>
  <Paragraphs>305</Paragraphs>
  <Slides>40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Профилактика  ВИЧ/СПИД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пути передачи</vt:lpstr>
      <vt:lpstr>Предупреждение</vt:lpstr>
      <vt:lpstr>Презентация PowerPoint</vt:lpstr>
      <vt:lpstr>Правда и мифы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СПИД – не диагноз?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Группа ВКонтакте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ВИЧ/СПИД</dc:title>
  <dc:creator>PROFOTDEL E S</dc:creator>
  <cp:lastModifiedBy>PROFOTDEL E S</cp:lastModifiedBy>
  <cp:revision>18</cp:revision>
  <dcterms:created xsi:type="dcterms:W3CDTF">2021-04-05T06:30:46Z</dcterms:created>
  <dcterms:modified xsi:type="dcterms:W3CDTF">2021-04-30T08:49:28Z</dcterms:modified>
</cp:coreProperties>
</file>