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8"/>
  </p:notesMasterIdLst>
  <p:sldIdLst>
    <p:sldId id="257" r:id="rId2"/>
    <p:sldId id="290" r:id="rId3"/>
    <p:sldId id="291" r:id="rId4"/>
    <p:sldId id="292" r:id="rId5"/>
    <p:sldId id="261" r:id="rId6"/>
    <p:sldId id="293" r:id="rId7"/>
    <p:sldId id="262" r:id="rId8"/>
    <p:sldId id="263" r:id="rId9"/>
    <p:sldId id="280" r:id="rId10"/>
    <p:sldId id="264" r:id="rId11"/>
    <p:sldId id="265" r:id="rId12"/>
    <p:sldId id="284" r:id="rId13"/>
    <p:sldId id="285" r:id="rId14"/>
    <p:sldId id="286" r:id="rId15"/>
    <p:sldId id="287" r:id="rId16"/>
    <p:sldId id="288" r:id="rId17"/>
    <p:sldId id="294" r:id="rId18"/>
    <p:sldId id="289" r:id="rId19"/>
    <p:sldId id="295" r:id="rId20"/>
    <p:sldId id="268" r:id="rId21"/>
    <p:sldId id="296" r:id="rId22"/>
    <p:sldId id="297" r:id="rId23"/>
    <p:sldId id="269" r:id="rId24"/>
    <p:sldId id="301" r:id="rId25"/>
    <p:sldId id="302" r:id="rId26"/>
    <p:sldId id="303" r:id="rId27"/>
    <p:sldId id="304" r:id="rId28"/>
    <p:sldId id="270" r:id="rId29"/>
    <p:sldId id="305" r:id="rId30"/>
    <p:sldId id="306" r:id="rId31"/>
    <p:sldId id="307" r:id="rId32"/>
    <p:sldId id="272" r:id="rId33"/>
    <p:sldId id="273" r:id="rId34"/>
    <p:sldId id="308" r:id="rId35"/>
    <p:sldId id="309" r:id="rId36"/>
    <p:sldId id="283" r:id="rId37"/>
    <p:sldId id="274" r:id="rId38"/>
    <p:sldId id="275" r:id="rId39"/>
    <p:sldId id="310" r:id="rId40"/>
    <p:sldId id="276" r:id="rId41"/>
    <p:sldId id="311" r:id="rId42"/>
    <p:sldId id="312" r:id="rId43"/>
    <p:sldId id="313" r:id="rId44"/>
    <p:sldId id="315" r:id="rId45"/>
    <p:sldId id="281" r:id="rId46"/>
    <p:sldId id="282" r:id="rId47"/>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74027" autoAdjust="0"/>
  </p:normalViewPr>
  <p:slideViewPr>
    <p:cSldViewPr showGuides="1">
      <p:cViewPr varScale="1">
        <p:scale>
          <a:sx n="82" d="100"/>
          <a:sy n="82" d="100"/>
        </p:scale>
        <p:origin x="-2370" y="-7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B2A5979-94BA-4AB0-B820-CD237993C26F}" type="doc">
      <dgm:prSet loTypeId="urn:microsoft.com/office/officeart/2005/8/layout/list1" loCatId="list" qsTypeId="urn:microsoft.com/office/officeart/2005/8/quickstyle/simple1" qsCatId="simple" csTypeId="urn:microsoft.com/office/officeart/2005/8/colors/colorful5" csCatId="colorful" phldr="1"/>
      <dgm:spPr/>
      <dgm:t>
        <a:bodyPr/>
        <a:lstStyle/>
        <a:p>
          <a:endParaRPr lang="ru-RU"/>
        </a:p>
      </dgm:t>
    </dgm:pt>
    <dgm:pt modelId="{27FA987A-08DA-42C4-9CCA-94E3FD4BF9D1}">
      <dgm:prSet phldrT="[Текст]" custT="1"/>
      <dgm:spPr/>
      <dgm:t>
        <a:bodyPr/>
        <a:lstStyle/>
        <a:p>
          <a:r>
            <a:rPr lang="ru-RU" sz="1600" b="1" dirty="0" smtClean="0">
              <a:solidFill>
                <a:schemeClr val="tx1"/>
              </a:solidFill>
            </a:rPr>
            <a:t>ВИЧ попадает в организм (половые секреты – сперма, вагинальный секрет, кровь, от матери </a:t>
          </a:r>
          <a:r>
            <a:rPr lang="ru-RU" sz="1600" b="1" dirty="0" err="1" smtClean="0">
              <a:solidFill>
                <a:schemeClr val="tx1"/>
              </a:solidFill>
            </a:rPr>
            <a:t>ребенку</a:t>
          </a:r>
          <a:r>
            <a:rPr lang="ru-RU" sz="1600" b="1" dirty="0" smtClean="0">
              <a:solidFill>
                <a:schemeClr val="tx1"/>
              </a:solidFill>
            </a:rPr>
            <a:t> во время беременности, родов, с грудными молоком)</a:t>
          </a:r>
          <a:endParaRPr lang="ru-RU" sz="1600" b="1" dirty="0">
            <a:solidFill>
              <a:schemeClr val="tx1"/>
            </a:solidFill>
          </a:endParaRPr>
        </a:p>
      </dgm:t>
    </dgm:pt>
    <dgm:pt modelId="{0DA6ED0E-C1DB-437E-ACEB-B993EFE361BF}" type="parTrans" cxnId="{5DDFD3C4-B65D-4F94-8E69-E5B97B49136E}">
      <dgm:prSet/>
      <dgm:spPr/>
      <dgm:t>
        <a:bodyPr/>
        <a:lstStyle/>
        <a:p>
          <a:endParaRPr lang="ru-RU"/>
        </a:p>
      </dgm:t>
    </dgm:pt>
    <dgm:pt modelId="{62865646-093C-4004-81E1-F978C966FBB8}" type="sibTrans" cxnId="{5DDFD3C4-B65D-4F94-8E69-E5B97B49136E}">
      <dgm:prSet/>
      <dgm:spPr/>
      <dgm:t>
        <a:bodyPr/>
        <a:lstStyle/>
        <a:p>
          <a:endParaRPr lang="ru-RU"/>
        </a:p>
      </dgm:t>
    </dgm:pt>
    <dgm:pt modelId="{71075513-3504-4081-B613-F9F0158F734F}">
      <dgm:prSet phldrT="[Текст]" custT="1"/>
      <dgm:spPr/>
      <dgm:t>
        <a:bodyPr/>
        <a:lstStyle/>
        <a:p>
          <a:r>
            <a:rPr lang="ru-RU" sz="1600" b="1" dirty="0" smtClean="0">
              <a:solidFill>
                <a:schemeClr val="tx1"/>
              </a:solidFill>
            </a:rPr>
            <a:t>Организм вырабатывает все больше новых клеток, чтобы поддержать баланс в организме</a:t>
          </a:r>
          <a:endParaRPr lang="ru-RU" sz="1600" b="1" dirty="0">
            <a:solidFill>
              <a:schemeClr val="tx1"/>
            </a:solidFill>
          </a:endParaRPr>
        </a:p>
      </dgm:t>
    </dgm:pt>
    <dgm:pt modelId="{AF434310-4B72-43A2-9F5F-372B5EC593AB}" type="parTrans" cxnId="{C6BD3127-05A0-4391-AF98-97E2A78EE910}">
      <dgm:prSet/>
      <dgm:spPr/>
      <dgm:t>
        <a:bodyPr/>
        <a:lstStyle/>
        <a:p>
          <a:endParaRPr lang="ru-RU"/>
        </a:p>
      </dgm:t>
    </dgm:pt>
    <dgm:pt modelId="{81C71262-D9E1-4917-BB4F-115740311021}" type="sibTrans" cxnId="{C6BD3127-05A0-4391-AF98-97E2A78EE910}">
      <dgm:prSet/>
      <dgm:spPr/>
      <dgm:t>
        <a:bodyPr/>
        <a:lstStyle/>
        <a:p>
          <a:endParaRPr lang="ru-RU"/>
        </a:p>
      </dgm:t>
    </dgm:pt>
    <dgm:pt modelId="{2D806AD3-DE1B-4FD3-BDE7-FE2714417F25}">
      <dgm:prSet phldrT="[Текст]" custT="1"/>
      <dgm:spPr/>
      <dgm:t>
        <a:bodyPr/>
        <a:lstStyle/>
        <a:p>
          <a:r>
            <a:rPr lang="ru-RU" sz="1600" b="1" dirty="0" smtClean="0">
              <a:solidFill>
                <a:schemeClr val="tx1"/>
              </a:solidFill>
            </a:rPr>
            <a:t>5-10 лет борьба может идти незаметно для человека</a:t>
          </a:r>
          <a:endParaRPr lang="ru-RU" sz="1600" b="1" dirty="0">
            <a:solidFill>
              <a:schemeClr val="tx1"/>
            </a:solidFill>
          </a:endParaRPr>
        </a:p>
      </dgm:t>
    </dgm:pt>
    <dgm:pt modelId="{94E9AE46-8012-4266-9ACA-549454395CCD}" type="parTrans" cxnId="{A82F0DB2-66BB-4022-B017-61FEC8E12206}">
      <dgm:prSet/>
      <dgm:spPr/>
      <dgm:t>
        <a:bodyPr/>
        <a:lstStyle/>
        <a:p>
          <a:endParaRPr lang="ru-RU"/>
        </a:p>
      </dgm:t>
    </dgm:pt>
    <dgm:pt modelId="{E8FF91A4-6B58-4387-AEFF-0C4432426444}" type="sibTrans" cxnId="{A82F0DB2-66BB-4022-B017-61FEC8E12206}">
      <dgm:prSet/>
      <dgm:spPr/>
      <dgm:t>
        <a:bodyPr/>
        <a:lstStyle/>
        <a:p>
          <a:endParaRPr lang="ru-RU"/>
        </a:p>
      </dgm:t>
    </dgm:pt>
    <dgm:pt modelId="{9A0EA4CB-1389-4CFE-A81A-13CBB41233A5}">
      <dgm:prSet custT="1"/>
      <dgm:spPr/>
      <dgm:t>
        <a:bodyPr/>
        <a:lstStyle/>
        <a:p>
          <a:r>
            <a:rPr lang="ru-RU" sz="1600" b="1" dirty="0" smtClean="0">
              <a:solidFill>
                <a:schemeClr val="tx1"/>
              </a:solidFill>
            </a:rPr>
            <a:t>Внедряется в клетки иммунитета, производит новые копии ВИЧ, убивая их </a:t>
          </a:r>
        </a:p>
      </dgm:t>
    </dgm:pt>
    <dgm:pt modelId="{447149BC-3F6F-4811-987B-AA919FA91C39}" type="parTrans" cxnId="{9AE7872C-3B39-423D-91CE-ECF1EA62688B}">
      <dgm:prSet/>
      <dgm:spPr/>
      <dgm:t>
        <a:bodyPr/>
        <a:lstStyle/>
        <a:p>
          <a:endParaRPr lang="ru-RU"/>
        </a:p>
      </dgm:t>
    </dgm:pt>
    <dgm:pt modelId="{EF92D16B-A266-46C0-A205-AA0E7E0FA212}" type="sibTrans" cxnId="{9AE7872C-3B39-423D-91CE-ECF1EA62688B}">
      <dgm:prSet/>
      <dgm:spPr/>
      <dgm:t>
        <a:bodyPr/>
        <a:lstStyle/>
        <a:p>
          <a:endParaRPr lang="ru-RU"/>
        </a:p>
      </dgm:t>
    </dgm:pt>
    <dgm:pt modelId="{5443A375-7214-4492-B5E0-7839C51CBBA3}">
      <dgm:prSet custT="1"/>
      <dgm:spPr/>
      <dgm:t>
        <a:bodyPr/>
        <a:lstStyle/>
        <a:p>
          <a:r>
            <a:rPr lang="ru-RU" sz="1600" b="1" dirty="0" smtClean="0">
              <a:solidFill>
                <a:schemeClr val="tx1"/>
              </a:solidFill>
            </a:rPr>
            <a:t>В первые 3 месяца организм вырабатывает </a:t>
          </a:r>
          <a:r>
            <a:rPr lang="ru-RU" sz="1600" b="1" dirty="0" err="1" smtClean="0">
              <a:solidFill>
                <a:schemeClr val="tx1"/>
              </a:solidFill>
            </a:rPr>
            <a:t>маркеры</a:t>
          </a:r>
          <a:r>
            <a:rPr lang="ru-RU" sz="1600" b="1" dirty="0" smtClean="0">
              <a:solidFill>
                <a:schemeClr val="tx1"/>
              </a:solidFill>
            </a:rPr>
            <a:t> заболевания – антитела – которые можно выявить в анализе крови – тесте на антитела к ВИЧ</a:t>
          </a:r>
        </a:p>
      </dgm:t>
    </dgm:pt>
    <dgm:pt modelId="{0EEAA018-DB0B-4A93-B39A-6BCE1BBE97F7}" type="parTrans" cxnId="{089D1D9A-C13B-4A25-880B-48527E5F1B5F}">
      <dgm:prSet/>
      <dgm:spPr/>
      <dgm:t>
        <a:bodyPr/>
        <a:lstStyle/>
        <a:p>
          <a:endParaRPr lang="ru-RU"/>
        </a:p>
      </dgm:t>
    </dgm:pt>
    <dgm:pt modelId="{61C69028-FA26-48FB-8A59-7AFBE8002ECE}" type="sibTrans" cxnId="{089D1D9A-C13B-4A25-880B-48527E5F1B5F}">
      <dgm:prSet/>
      <dgm:spPr/>
      <dgm:t>
        <a:bodyPr/>
        <a:lstStyle/>
        <a:p>
          <a:endParaRPr lang="ru-RU"/>
        </a:p>
      </dgm:t>
    </dgm:pt>
    <dgm:pt modelId="{5A98F749-77D7-474F-A6CA-42EBF0AFC406}">
      <dgm:prSet custT="1"/>
      <dgm:spPr/>
      <dgm:t>
        <a:bodyPr/>
        <a:lstStyle/>
        <a:p>
          <a:r>
            <a:rPr lang="ru-RU" sz="1600" b="1" dirty="0" smtClean="0">
              <a:solidFill>
                <a:schemeClr val="tx1"/>
              </a:solidFill>
            </a:rPr>
            <a:t>Ресурсы организма ослабевают, развивается иммунодефицит, последняя стадия ВИЧ-инфекции - СПИД</a:t>
          </a:r>
          <a:endParaRPr lang="ru-RU" sz="1600" b="1" dirty="0">
            <a:solidFill>
              <a:schemeClr val="tx1"/>
            </a:solidFill>
          </a:endParaRPr>
        </a:p>
      </dgm:t>
    </dgm:pt>
    <dgm:pt modelId="{FD572AC1-7C11-458B-B62C-BCA41AB8BD8B}" type="parTrans" cxnId="{BEF48E34-56A5-4C51-979F-4328586EB1A2}">
      <dgm:prSet/>
      <dgm:spPr/>
      <dgm:t>
        <a:bodyPr/>
        <a:lstStyle/>
        <a:p>
          <a:endParaRPr lang="ru-RU"/>
        </a:p>
      </dgm:t>
    </dgm:pt>
    <dgm:pt modelId="{7762C52A-C79D-4723-B18B-5675C05B85DE}" type="sibTrans" cxnId="{BEF48E34-56A5-4C51-979F-4328586EB1A2}">
      <dgm:prSet/>
      <dgm:spPr/>
      <dgm:t>
        <a:bodyPr/>
        <a:lstStyle/>
        <a:p>
          <a:endParaRPr lang="ru-RU"/>
        </a:p>
      </dgm:t>
    </dgm:pt>
    <dgm:pt modelId="{4EA7E103-7B76-4EAD-AB98-7FAF37A40CEF}" type="pres">
      <dgm:prSet presAssocID="{DB2A5979-94BA-4AB0-B820-CD237993C26F}" presName="linear" presStyleCnt="0">
        <dgm:presLayoutVars>
          <dgm:dir/>
          <dgm:animLvl val="lvl"/>
          <dgm:resizeHandles val="exact"/>
        </dgm:presLayoutVars>
      </dgm:prSet>
      <dgm:spPr/>
      <dgm:t>
        <a:bodyPr/>
        <a:lstStyle/>
        <a:p>
          <a:endParaRPr lang="ru-RU"/>
        </a:p>
      </dgm:t>
    </dgm:pt>
    <dgm:pt modelId="{5BD9C66B-9C35-4886-BDBB-A89E3EF91D5F}" type="pres">
      <dgm:prSet presAssocID="{27FA987A-08DA-42C4-9CCA-94E3FD4BF9D1}" presName="parentLin" presStyleCnt="0"/>
      <dgm:spPr/>
    </dgm:pt>
    <dgm:pt modelId="{46191A69-34AB-404B-8F83-363DAC1E91FC}" type="pres">
      <dgm:prSet presAssocID="{27FA987A-08DA-42C4-9CCA-94E3FD4BF9D1}" presName="parentLeftMargin" presStyleLbl="node1" presStyleIdx="0" presStyleCnt="6"/>
      <dgm:spPr/>
      <dgm:t>
        <a:bodyPr/>
        <a:lstStyle/>
        <a:p>
          <a:endParaRPr lang="ru-RU"/>
        </a:p>
      </dgm:t>
    </dgm:pt>
    <dgm:pt modelId="{7A5F5F80-D638-4946-BE81-D9E84A39F0E4}" type="pres">
      <dgm:prSet presAssocID="{27FA987A-08DA-42C4-9CCA-94E3FD4BF9D1}" presName="parentText" presStyleLbl="node1" presStyleIdx="0" presStyleCnt="6" custScaleY="296405">
        <dgm:presLayoutVars>
          <dgm:chMax val="0"/>
          <dgm:bulletEnabled val="1"/>
        </dgm:presLayoutVars>
      </dgm:prSet>
      <dgm:spPr/>
      <dgm:t>
        <a:bodyPr/>
        <a:lstStyle/>
        <a:p>
          <a:endParaRPr lang="ru-RU"/>
        </a:p>
      </dgm:t>
    </dgm:pt>
    <dgm:pt modelId="{5FA4A3D1-5726-4204-A7E5-E829998FB1CE}" type="pres">
      <dgm:prSet presAssocID="{27FA987A-08DA-42C4-9CCA-94E3FD4BF9D1}" presName="negativeSpace" presStyleCnt="0"/>
      <dgm:spPr/>
    </dgm:pt>
    <dgm:pt modelId="{983CDDA6-2993-4296-8E1E-C5A2B9CC83DB}" type="pres">
      <dgm:prSet presAssocID="{27FA987A-08DA-42C4-9CCA-94E3FD4BF9D1}" presName="childText" presStyleLbl="conFgAcc1" presStyleIdx="0" presStyleCnt="6">
        <dgm:presLayoutVars>
          <dgm:bulletEnabled val="1"/>
        </dgm:presLayoutVars>
      </dgm:prSet>
      <dgm:spPr/>
    </dgm:pt>
    <dgm:pt modelId="{96165037-E046-45C0-B21D-0B95AA2C1426}" type="pres">
      <dgm:prSet presAssocID="{62865646-093C-4004-81E1-F978C966FBB8}" presName="spaceBetweenRectangles" presStyleCnt="0"/>
      <dgm:spPr/>
    </dgm:pt>
    <dgm:pt modelId="{522928BE-9FB0-4F10-A5B5-8B1F90FFE769}" type="pres">
      <dgm:prSet presAssocID="{9A0EA4CB-1389-4CFE-A81A-13CBB41233A5}" presName="parentLin" presStyleCnt="0"/>
      <dgm:spPr/>
    </dgm:pt>
    <dgm:pt modelId="{8F46BDCE-8C86-45C1-BC23-0654D7B17972}" type="pres">
      <dgm:prSet presAssocID="{9A0EA4CB-1389-4CFE-A81A-13CBB41233A5}" presName="parentLeftMargin" presStyleLbl="node1" presStyleIdx="0" presStyleCnt="6"/>
      <dgm:spPr/>
      <dgm:t>
        <a:bodyPr/>
        <a:lstStyle/>
        <a:p>
          <a:endParaRPr lang="ru-RU"/>
        </a:p>
      </dgm:t>
    </dgm:pt>
    <dgm:pt modelId="{76606882-BE71-4490-B45D-88A6FE27C470}" type="pres">
      <dgm:prSet presAssocID="{9A0EA4CB-1389-4CFE-A81A-13CBB41233A5}" presName="parentText" presStyleLbl="node1" presStyleIdx="1" presStyleCnt="6" custScaleY="288473">
        <dgm:presLayoutVars>
          <dgm:chMax val="0"/>
          <dgm:bulletEnabled val="1"/>
        </dgm:presLayoutVars>
      </dgm:prSet>
      <dgm:spPr/>
      <dgm:t>
        <a:bodyPr/>
        <a:lstStyle/>
        <a:p>
          <a:endParaRPr lang="ru-RU"/>
        </a:p>
      </dgm:t>
    </dgm:pt>
    <dgm:pt modelId="{DBB807F6-BBBA-4662-B83A-F34D3B31E4F0}" type="pres">
      <dgm:prSet presAssocID="{9A0EA4CB-1389-4CFE-A81A-13CBB41233A5}" presName="negativeSpace" presStyleCnt="0"/>
      <dgm:spPr/>
    </dgm:pt>
    <dgm:pt modelId="{207C98C1-14F5-4582-AE85-EDAAE844C090}" type="pres">
      <dgm:prSet presAssocID="{9A0EA4CB-1389-4CFE-A81A-13CBB41233A5}" presName="childText" presStyleLbl="conFgAcc1" presStyleIdx="1" presStyleCnt="6">
        <dgm:presLayoutVars>
          <dgm:bulletEnabled val="1"/>
        </dgm:presLayoutVars>
      </dgm:prSet>
      <dgm:spPr/>
    </dgm:pt>
    <dgm:pt modelId="{4DFE8BEC-8CAD-4D83-A504-D3A92DAB791A}" type="pres">
      <dgm:prSet presAssocID="{EF92D16B-A266-46C0-A205-AA0E7E0FA212}" presName="spaceBetweenRectangles" presStyleCnt="0"/>
      <dgm:spPr/>
    </dgm:pt>
    <dgm:pt modelId="{7E2DDCF1-A3E5-435A-81E2-C368BEA76DBB}" type="pres">
      <dgm:prSet presAssocID="{5443A375-7214-4492-B5E0-7839C51CBBA3}" presName="parentLin" presStyleCnt="0"/>
      <dgm:spPr/>
    </dgm:pt>
    <dgm:pt modelId="{E621AFF3-BE96-4BFD-9DC3-4A2AB8459C16}" type="pres">
      <dgm:prSet presAssocID="{5443A375-7214-4492-B5E0-7839C51CBBA3}" presName="parentLeftMargin" presStyleLbl="node1" presStyleIdx="1" presStyleCnt="6"/>
      <dgm:spPr/>
      <dgm:t>
        <a:bodyPr/>
        <a:lstStyle/>
        <a:p>
          <a:endParaRPr lang="ru-RU"/>
        </a:p>
      </dgm:t>
    </dgm:pt>
    <dgm:pt modelId="{2251F8D8-9305-4FC1-B1EF-238901E1B64A}" type="pres">
      <dgm:prSet presAssocID="{5443A375-7214-4492-B5E0-7839C51CBBA3}" presName="parentText" presStyleLbl="node1" presStyleIdx="2" presStyleCnt="6" custScaleY="284508">
        <dgm:presLayoutVars>
          <dgm:chMax val="0"/>
          <dgm:bulletEnabled val="1"/>
        </dgm:presLayoutVars>
      </dgm:prSet>
      <dgm:spPr/>
      <dgm:t>
        <a:bodyPr/>
        <a:lstStyle/>
        <a:p>
          <a:endParaRPr lang="ru-RU"/>
        </a:p>
      </dgm:t>
    </dgm:pt>
    <dgm:pt modelId="{B8D475E4-DADC-467F-B5DA-0E58EDC85E95}" type="pres">
      <dgm:prSet presAssocID="{5443A375-7214-4492-B5E0-7839C51CBBA3}" presName="negativeSpace" presStyleCnt="0"/>
      <dgm:spPr/>
    </dgm:pt>
    <dgm:pt modelId="{82BD7B6E-787F-4FD6-B8B6-F2B66F100A01}" type="pres">
      <dgm:prSet presAssocID="{5443A375-7214-4492-B5E0-7839C51CBBA3}" presName="childText" presStyleLbl="conFgAcc1" presStyleIdx="2" presStyleCnt="6">
        <dgm:presLayoutVars>
          <dgm:bulletEnabled val="1"/>
        </dgm:presLayoutVars>
      </dgm:prSet>
      <dgm:spPr/>
    </dgm:pt>
    <dgm:pt modelId="{82A75234-4862-4D94-A2AB-8DE252C918BE}" type="pres">
      <dgm:prSet presAssocID="{61C69028-FA26-48FB-8A59-7AFBE8002ECE}" presName="spaceBetweenRectangles" presStyleCnt="0"/>
      <dgm:spPr/>
    </dgm:pt>
    <dgm:pt modelId="{E78D3076-D03E-4CA2-A31A-29BC0244B769}" type="pres">
      <dgm:prSet presAssocID="{71075513-3504-4081-B613-F9F0158F734F}" presName="parentLin" presStyleCnt="0"/>
      <dgm:spPr/>
    </dgm:pt>
    <dgm:pt modelId="{2427B763-717D-42FB-A6BA-33BC71A6A1CA}" type="pres">
      <dgm:prSet presAssocID="{71075513-3504-4081-B613-F9F0158F734F}" presName="parentLeftMargin" presStyleLbl="node1" presStyleIdx="2" presStyleCnt="6"/>
      <dgm:spPr/>
      <dgm:t>
        <a:bodyPr/>
        <a:lstStyle/>
        <a:p>
          <a:endParaRPr lang="ru-RU"/>
        </a:p>
      </dgm:t>
    </dgm:pt>
    <dgm:pt modelId="{3EC9B9AA-4DEF-4BFC-90DE-7279D0B4D06B}" type="pres">
      <dgm:prSet presAssocID="{71075513-3504-4081-B613-F9F0158F734F}" presName="parentText" presStyleLbl="node1" presStyleIdx="3" presStyleCnt="6" custScaleY="282525">
        <dgm:presLayoutVars>
          <dgm:chMax val="0"/>
          <dgm:bulletEnabled val="1"/>
        </dgm:presLayoutVars>
      </dgm:prSet>
      <dgm:spPr/>
      <dgm:t>
        <a:bodyPr/>
        <a:lstStyle/>
        <a:p>
          <a:endParaRPr lang="ru-RU"/>
        </a:p>
      </dgm:t>
    </dgm:pt>
    <dgm:pt modelId="{924A3295-09FE-4443-BF18-8D7254D600DB}" type="pres">
      <dgm:prSet presAssocID="{71075513-3504-4081-B613-F9F0158F734F}" presName="negativeSpace" presStyleCnt="0"/>
      <dgm:spPr/>
    </dgm:pt>
    <dgm:pt modelId="{DA1AB5F3-3E95-4570-A8DF-18E68A8D7F21}" type="pres">
      <dgm:prSet presAssocID="{71075513-3504-4081-B613-F9F0158F734F}" presName="childText" presStyleLbl="conFgAcc1" presStyleIdx="3" presStyleCnt="6">
        <dgm:presLayoutVars>
          <dgm:bulletEnabled val="1"/>
        </dgm:presLayoutVars>
      </dgm:prSet>
      <dgm:spPr/>
    </dgm:pt>
    <dgm:pt modelId="{B9C9BBCA-FF38-45A1-A733-045F879440D0}" type="pres">
      <dgm:prSet presAssocID="{81C71262-D9E1-4917-BB4F-115740311021}" presName="spaceBetweenRectangles" presStyleCnt="0"/>
      <dgm:spPr/>
    </dgm:pt>
    <dgm:pt modelId="{126D2D4C-24A1-4B9D-B041-1F9F5AA64923}" type="pres">
      <dgm:prSet presAssocID="{2D806AD3-DE1B-4FD3-BDE7-FE2714417F25}" presName="parentLin" presStyleCnt="0"/>
      <dgm:spPr/>
    </dgm:pt>
    <dgm:pt modelId="{71E552DF-3C7C-44E5-8168-BCEA58269506}" type="pres">
      <dgm:prSet presAssocID="{2D806AD3-DE1B-4FD3-BDE7-FE2714417F25}" presName="parentLeftMargin" presStyleLbl="node1" presStyleIdx="3" presStyleCnt="6"/>
      <dgm:spPr/>
      <dgm:t>
        <a:bodyPr/>
        <a:lstStyle/>
        <a:p>
          <a:endParaRPr lang="ru-RU"/>
        </a:p>
      </dgm:t>
    </dgm:pt>
    <dgm:pt modelId="{19123658-1A85-429B-900A-01D595497DAD}" type="pres">
      <dgm:prSet presAssocID="{2D806AD3-DE1B-4FD3-BDE7-FE2714417F25}" presName="parentText" presStyleLbl="node1" presStyleIdx="4" presStyleCnt="6" custScaleY="281533">
        <dgm:presLayoutVars>
          <dgm:chMax val="0"/>
          <dgm:bulletEnabled val="1"/>
        </dgm:presLayoutVars>
      </dgm:prSet>
      <dgm:spPr/>
      <dgm:t>
        <a:bodyPr/>
        <a:lstStyle/>
        <a:p>
          <a:endParaRPr lang="ru-RU"/>
        </a:p>
      </dgm:t>
    </dgm:pt>
    <dgm:pt modelId="{06ACE3D1-272C-4151-AAC3-94BD11BE9FC8}" type="pres">
      <dgm:prSet presAssocID="{2D806AD3-DE1B-4FD3-BDE7-FE2714417F25}" presName="negativeSpace" presStyleCnt="0"/>
      <dgm:spPr/>
    </dgm:pt>
    <dgm:pt modelId="{2922624F-61BA-42EE-B4EA-2F9DC66F5BA3}" type="pres">
      <dgm:prSet presAssocID="{2D806AD3-DE1B-4FD3-BDE7-FE2714417F25}" presName="childText" presStyleLbl="conFgAcc1" presStyleIdx="4" presStyleCnt="6">
        <dgm:presLayoutVars>
          <dgm:bulletEnabled val="1"/>
        </dgm:presLayoutVars>
      </dgm:prSet>
      <dgm:spPr/>
    </dgm:pt>
    <dgm:pt modelId="{FDC0FF5A-CE35-4F3F-9974-074024393606}" type="pres">
      <dgm:prSet presAssocID="{E8FF91A4-6B58-4387-AEFF-0C4432426444}" presName="spaceBetweenRectangles" presStyleCnt="0"/>
      <dgm:spPr/>
    </dgm:pt>
    <dgm:pt modelId="{AB4DE7EF-C7D4-408C-AD64-D3FFE10DCE59}" type="pres">
      <dgm:prSet presAssocID="{5A98F749-77D7-474F-A6CA-42EBF0AFC406}" presName="parentLin" presStyleCnt="0"/>
      <dgm:spPr/>
    </dgm:pt>
    <dgm:pt modelId="{EA3EAB02-15EC-4501-9854-5908FACC2DCF}" type="pres">
      <dgm:prSet presAssocID="{5A98F749-77D7-474F-A6CA-42EBF0AFC406}" presName="parentLeftMargin" presStyleLbl="node1" presStyleIdx="4" presStyleCnt="6"/>
      <dgm:spPr/>
      <dgm:t>
        <a:bodyPr/>
        <a:lstStyle/>
        <a:p>
          <a:endParaRPr lang="ru-RU"/>
        </a:p>
      </dgm:t>
    </dgm:pt>
    <dgm:pt modelId="{9411060C-B635-4731-833C-F6B9BE71E67B}" type="pres">
      <dgm:prSet presAssocID="{5A98F749-77D7-474F-A6CA-42EBF0AFC406}" presName="parentText" presStyleLbl="node1" presStyleIdx="5" presStyleCnt="6" custScaleY="321693">
        <dgm:presLayoutVars>
          <dgm:chMax val="0"/>
          <dgm:bulletEnabled val="1"/>
        </dgm:presLayoutVars>
      </dgm:prSet>
      <dgm:spPr/>
      <dgm:t>
        <a:bodyPr/>
        <a:lstStyle/>
        <a:p>
          <a:endParaRPr lang="ru-RU"/>
        </a:p>
      </dgm:t>
    </dgm:pt>
    <dgm:pt modelId="{37566C02-7309-4ED5-BA00-21B64E0E10B4}" type="pres">
      <dgm:prSet presAssocID="{5A98F749-77D7-474F-A6CA-42EBF0AFC406}" presName="negativeSpace" presStyleCnt="0"/>
      <dgm:spPr/>
    </dgm:pt>
    <dgm:pt modelId="{AA96D013-1F04-4858-B51B-E3EED13BD77A}" type="pres">
      <dgm:prSet presAssocID="{5A98F749-77D7-474F-A6CA-42EBF0AFC406}" presName="childText" presStyleLbl="conFgAcc1" presStyleIdx="5" presStyleCnt="6">
        <dgm:presLayoutVars>
          <dgm:bulletEnabled val="1"/>
        </dgm:presLayoutVars>
      </dgm:prSet>
      <dgm:spPr/>
    </dgm:pt>
  </dgm:ptLst>
  <dgm:cxnLst>
    <dgm:cxn modelId="{3A33D6D9-F16C-49B2-A3E6-D278CC6AE745}" type="presOf" srcId="{5A98F749-77D7-474F-A6CA-42EBF0AFC406}" destId="{9411060C-B635-4731-833C-F6B9BE71E67B}" srcOrd="1" destOrd="0" presId="urn:microsoft.com/office/officeart/2005/8/layout/list1"/>
    <dgm:cxn modelId="{BEF48E34-56A5-4C51-979F-4328586EB1A2}" srcId="{DB2A5979-94BA-4AB0-B820-CD237993C26F}" destId="{5A98F749-77D7-474F-A6CA-42EBF0AFC406}" srcOrd="5" destOrd="0" parTransId="{FD572AC1-7C11-458B-B62C-BCA41AB8BD8B}" sibTransId="{7762C52A-C79D-4723-B18B-5675C05B85DE}"/>
    <dgm:cxn modelId="{DDF43941-BD9A-4230-90C8-095AA2F3E31B}" type="presOf" srcId="{27FA987A-08DA-42C4-9CCA-94E3FD4BF9D1}" destId="{46191A69-34AB-404B-8F83-363DAC1E91FC}" srcOrd="0" destOrd="0" presId="urn:microsoft.com/office/officeart/2005/8/layout/list1"/>
    <dgm:cxn modelId="{32409C59-F487-4184-8E64-870F437EC1CE}" type="presOf" srcId="{DB2A5979-94BA-4AB0-B820-CD237993C26F}" destId="{4EA7E103-7B76-4EAD-AB98-7FAF37A40CEF}" srcOrd="0" destOrd="0" presId="urn:microsoft.com/office/officeart/2005/8/layout/list1"/>
    <dgm:cxn modelId="{6D728BE7-3725-45D6-A1E8-DD54D865008E}" type="presOf" srcId="{5A98F749-77D7-474F-A6CA-42EBF0AFC406}" destId="{EA3EAB02-15EC-4501-9854-5908FACC2DCF}" srcOrd="0" destOrd="0" presId="urn:microsoft.com/office/officeart/2005/8/layout/list1"/>
    <dgm:cxn modelId="{AB1D19A5-90AB-469D-AD21-D7FF48DBA917}" type="presOf" srcId="{9A0EA4CB-1389-4CFE-A81A-13CBB41233A5}" destId="{76606882-BE71-4490-B45D-88A6FE27C470}" srcOrd="1" destOrd="0" presId="urn:microsoft.com/office/officeart/2005/8/layout/list1"/>
    <dgm:cxn modelId="{A92CD8BC-9D60-4446-B8F5-4ACEE9C3A36D}" type="presOf" srcId="{9A0EA4CB-1389-4CFE-A81A-13CBB41233A5}" destId="{8F46BDCE-8C86-45C1-BC23-0654D7B17972}" srcOrd="0" destOrd="0" presId="urn:microsoft.com/office/officeart/2005/8/layout/list1"/>
    <dgm:cxn modelId="{A82F0DB2-66BB-4022-B017-61FEC8E12206}" srcId="{DB2A5979-94BA-4AB0-B820-CD237993C26F}" destId="{2D806AD3-DE1B-4FD3-BDE7-FE2714417F25}" srcOrd="4" destOrd="0" parTransId="{94E9AE46-8012-4266-9ACA-549454395CCD}" sibTransId="{E8FF91A4-6B58-4387-AEFF-0C4432426444}"/>
    <dgm:cxn modelId="{622DF0F0-A227-4665-93D1-FC6720702A45}" type="presOf" srcId="{5443A375-7214-4492-B5E0-7839C51CBBA3}" destId="{2251F8D8-9305-4FC1-B1EF-238901E1B64A}" srcOrd="1" destOrd="0" presId="urn:microsoft.com/office/officeart/2005/8/layout/list1"/>
    <dgm:cxn modelId="{E1A7D422-1B1D-4D14-B1AA-4A44710E08F3}" type="presOf" srcId="{2D806AD3-DE1B-4FD3-BDE7-FE2714417F25}" destId="{19123658-1A85-429B-900A-01D595497DAD}" srcOrd="1" destOrd="0" presId="urn:microsoft.com/office/officeart/2005/8/layout/list1"/>
    <dgm:cxn modelId="{FD8E80BB-9B13-4765-9F59-9C31404EC2DC}" type="presOf" srcId="{27FA987A-08DA-42C4-9CCA-94E3FD4BF9D1}" destId="{7A5F5F80-D638-4946-BE81-D9E84A39F0E4}" srcOrd="1" destOrd="0" presId="urn:microsoft.com/office/officeart/2005/8/layout/list1"/>
    <dgm:cxn modelId="{ED6F5930-588B-4B21-BDBA-F18C75FA3A2C}" type="presOf" srcId="{5443A375-7214-4492-B5E0-7839C51CBBA3}" destId="{E621AFF3-BE96-4BFD-9DC3-4A2AB8459C16}" srcOrd="0" destOrd="0" presId="urn:microsoft.com/office/officeart/2005/8/layout/list1"/>
    <dgm:cxn modelId="{F731A1FB-BE8A-4B40-83A8-7185E568AA8F}" type="presOf" srcId="{2D806AD3-DE1B-4FD3-BDE7-FE2714417F25}" destId="{71E552DF-3C7C-44E5-8168-BCEA58269506}" srcOrd="0" destOrd="0" presId="urn:microsoft.com/office/officeart/2005/8/layout/list1"/>
    <dgm:cxn modelId="{089D1D9A-C13B-4A25-880B-48527E5F1B5F}" srcId="{DB2A5979-94BA-4AB0-B820-CD237993C26F}" destId="{5443A375-7214-4492-B5E0-7839C51CBBA3}" srcOrd="2" destOrd="0" parTransId="{0EEAA018-DB0B-4A93-B39A-6BCE1BBE97F7}" sibTransId="{61C69028-FA26-48FB-8A59-7AFBE8002ECE}"/>
    <dgm:cxn modelId="{FF9E3349-B90D-4FB5-95CD-B5E7586345F5}" type="presOf" srcId="{71075513-3504-4081-B613-F9F0158F734F}" destId="{3EC9B9AA-4DEF-4BFC-90DE-7279D0B4D06B}" srcOrd="1" destOrd="0" presId="urn:microsoft.com/office/officeart/2005/8/layout/list1"/>
    <dgm:cxn modelId="{5DDFD3C4-B65D-4F94-8E69-E5B97B49136E}" srcId="{DB2A5979-94BA-4AB0-B820-CD237993C26F}" destId="{27FA987A-08DA-42C4-9CCA-94E3FD4BF9D1}" srcOrd="0" destOrd="0" parTransId="{0DA6ED0E-C1DB-437E-ACEB-B993EFE361BF}" sibTransId="{62865646-093C-4004-81E1-F978C966FBB8}"/>
    <dgm:cxn modelId="{9AE7872C-3B39-423D-91CE-ECF1EA62688B}" srcId="{DB2A5979-94BA-4AB0-B820-CD237993C26F}" destId="{9A0EA4CB-1389-4CFE-A81A-13CBB41233A5}" srcOrd="1" destOrd="0" parTransId="{447149BC-3F6F-4811-987B-AA919FA91C39}" sibTransId="{EF92D16B-A266-46C0-A205-AA0E7E0FA212}"/>
    <dgm:cxn modelId="{C6BD3127-05A0-4391-AF98-97E2A78EE910}" srcId="{DB2A5979-94BA-4AB0-B820-CD237993C26F}" destId="{71075513-3504-4081-B613-F9F0158F734F}" srcOrd="3" destOrd="0" parTransId="{AF434310-4B72-43A2-9F5F-372B5EC593AB}" sibTransId="{81C71262-D9E1-4917-BB4F-115740311021}"/>
    <dgm:cxn modelId="{A583DCAB-67A2-420E-B8B3-AA1CBD761529}" type="presOf" srcId="{71075513-3504-4081-B613-F9F0158F734F}" destId="{2427B763-717D-42FB-A6BA-33BC71A6A1CA}" srcOrd="0" destOrd="0" presId="urn:microsoft.com/office/officeart/2005/8/layout/list1"/>
    <dgm:cxn modelId="{3DED2DC8-5562-4CFC-8773-D2C880876A6B}" type="presParOf" srcId="{4EA7E103-7B76-4EAD-AB98-7FAF37A40CEF}" destId="{5BD9C66B-9C35-4886-BDBB-A89E3EF91D5F}" srcOrd="0" destOrd="0" presId="urn:microsoft.com/office/officeart/2005/8/layout/list1"/>
    <dgm:cxn modelId="{4B77637D-4046-4559-8BF3-86545106648F}" type="presParOf" srcId="{5BD9C66B-9C35-4886-BDBB-A89E3EF91D5F}" destId="{46191A69-34AB-404B-8F83-363DAC1E91FC}" srcOrd="0" destOrd="0" presId="urn:microsoft.com/office/officeart/2005/8/layout/list1"/>
    <dgm:cxn modelId="{E5B02904-98F8-427D-A0B4-9B07EC244048}" type="presParOf" srcId="{5BD9C66B-9C35-4886-BDBB-A89E3EF91D5F}" destId="{7A5F5F80-D638-4946-BE81-D9E84A39F0E4}" srcOrd="1" destOrd="0" presId="urn:microsoft.com/office/officeart/2005/8/layout/list1"/>
    <dgm:cxn modelId="{8E64F579-AEFA-4F65-85BA-45C8A1CD6731}" type="presParOf" srcId="{4EA7E103-7B76-4EAD-AB98-7FAF37A40CEF}" destId="{5FA4A3D1-5726-4204-A7E5-E829998FB1CE}" srcOrd="1" destOrd="0" presId="urn:microsoft.com/office/officeart/2005/8/layout/list1"/>
    <dgm:cxn modelId="{0147EBD1-1D7E-42E3-A2FD-5CD9E94927C4}" type="presParOf" srcId="{4EA7E103-7B76-4EAD-AB98-7FAF37A40CEF}" destId="{983CDDA6-2993-4296-8E1E-C5A2B9CC83DB}" srcOrd="2" destOrd="0" presId="urn:microsoft.com/office/officeart/2005/8/layout/list1"/>
    <dgm:cxn modelId="{06B9B206-A516-4C6D-AB86-2E00BD6699F5}" type="presParOf" srcId="{4EA7E103-7B76-4EAD-AB98-7FAF37A40CEF}" destId="{96165037-E046-45C0-B21D-0B95AA2C1426}" srcOrd="3" destOrd="0" presId="urn:microsoft.com/office/officeart/2005/8/layout/list1"/>
    <dgm:cxn modelId="{19968C2E-DDCF-447A-A7FF-762FCE3BA1DD}" type="presParOf" srcId="{4EA7E103-7B76-4EAD-AB98-7FAF37A40CEF}" destId="{522928BE-9FB0-4F10-A5B5-8B1F90FFE769}" srcOrd="4" destOrd="0" presId="urn:microsoft.com/office/officeart/2005/8/layout/list1"/>
    <dgm:cxn modelId="{8086565D-57CB-43F7-AF9C-E0AF97AFEB25}" type="presParOf" srcId="{522928BE-9FB0-4F10-A5B5-8B1F90FFE769}" destId="{8F46BDCE-8C86-45C1-BC23-0654D7B17972}" srcOrd="0" destOrd="0" presId="urn:microsoft.com/office/officeart/2005/8/layout/list1"/>
    <dgm:cxn modelId="{F6E8A092-77BB-43A3-A5EF-7363727A131F}" type="presParOf" srcId="{522928BE-9FB0-4F10-A5B5-8B1F90FFE769}" destId="{76606882-BE71-4490-B45D-88A6FE27C470}" srcOrd="1" destOrd="0" presId="urn:microsoft.com/office/officeart/2005/8/layout/list1"/>
    <dgm:cxn modelId="{E74EB7CC-8AD2-4E2A-B846-37E5012B8670}" type="presParOf" srcId="{4EA7E103-7B76-4EAD-AB98-7FAF37A40CEF}" destId="{DBB807F6-BBBA-4662-B83A-F34D3B31E4F0}" srcOrd="5" destOrd="0" presId="urn:microsoft.com/office/officeart/2005/8/layout/list1"/>
    <dgm:cxn modelId="{0DBE665A-0FC6-455C-8598-7C6A3FB7546F}" type="presParOf" srcId="{4EA7E103-7B76-4EAD-AB98-7FAF37A40CEF}" destId="{207C98C1-14F5-4582-AE85-EDAAE844C090}" srcOrd="6" destOrd="0" presId="urn:microsoft.com/office/officeart/2005/8/layout/list1"/>
    <dgm:cxn modelId="{874557A3-7768-48BF-AD7F-93C86BE5F512}" type="presParOf" srcId="{4EA7E103-7B76-4EAD-AB98-7FAF37A40CEF}" destId="{4DFE8BEC-8CAD-4D83-A504-D3A92DAB791A}" srcOrd="7" destOrd="0" presId="urn:microsoft.com/office/officeart/2005/8/layout/list1"/>
    <dgm:cxn modelId="{5AE14169-2CAD-456E-91CE-7B96600C6DB0}" type="presParOf" srcId="{4EA7E103-7B76-4EAD-AB98-7FAF37A40CEF}" destId="{7E2DDCF1-A3E5-435A-81E2-C368BEA76DBB}" srcOrd="8" destOrd="0" presId="urn:microsoft.com/office/officeart/2005/8/layout/list1"/>
    <dgm:cxn modelId="{D5F37D8F-560C-4393-B77C-E7927F1DD33B}" type="presParOf" srcId="{7E2DDCF1-A3E5-435A-81E2-C368BEA76DBB}" destId="{E621AFF3-BE96-4BFD-9DC3-4A2AB8459C16}" srcOrd="0" destOrd="0" presId="urn:microsoft.com/office/officeart/2005/8/layout/list1"/>
    <dgm:cxn modelId="{2ED2B34C-8F26-4B91-B6BC-DED7EC8973B4}" type="presParOf" srcId="{7E2DDCF1-A3E5-435A-81E2-C368BEA76DBB}" destId="{2251F8D8-9305-4FC1-B1EF-238901E1B64A}" srcOrd="1" destOrd="0" presId="urn:microsoft.com/office/officeart/2005/8/layout/list1"/>
    <dgm:cxn modelId="{83AF8889-037F-4102-85E1-19060255F541}" type="presParOf" srcId="{4EA7E103-7B76-4EAD-AB98-7FAF37A40CEF}" destId="{B8D475E4-DADC-467F-B5DA-0E58EDC85E95}" srcOrd="9" destOrd="0" presId="urn:microsoft.com/office/officeart/2005/8/layout/list1"/>
    <dgm:cxn modelId="{D18FB2DE-1645-405C-9C8F-332ECB24C60D}" type="presParOf" srcId="{4EA7E103-7B76-4EAD-AB98-7FAF37A40CEF}" destId="{82BD7B6E-787F-4FD6-B8B6-F2B66F100A01}" srcOrd="10" destOrd="0" presId="urn:microsoft.com/office/officeart/2005/8/layout/list1"/>
    <dgm:cxn modelId="{C51B6109-2C52-4C83-9461-7A6AFC2C3C90}" type="presParOf" srcId="{4EA7E103-7B76-4EAD-AB98-7FAF37A40CEF}" destId="{82A75234-4862-4D94-A2AB-8DE252C918BE}" srcOrd="11" destOrd="0" presId="urn:microsoft.com/office/officeart/2005/8/layout/list1"/>
    <dgm:cxn modelId="{31DCCE29-61BA-4146-AABD-443A57165509}" type="presParOf" srcId="{4EA7E103-7B76-4EAD-AB98-7FAF37A40CEF}" destId="{E78D3076-D03E-4CA2-A31A-29BC0244B769}" srcOrd="12" destOrd="0" presId="urn:microsoft.com/office/officeart/2005/8/layout/list1"/>
    <dgm:cxn modelId="{9686908A-2CE7-499F-8DB4-EBF5B620DA22}" type="presParOf" srcId="{E78D3076-D03E-4CA2-A31A-29BC0244B769}" destId="{2427B763-717D-42FB-A6BA-33BC71A6A1CA}" srcOrd="0" destOrd="0" presId="urn:microsoft.com/office/officeart/2005/8/layout/list1"/>
    <dgm:cxn modelId="{3245D648-2F2E-4B8E-A623-164132FA861A}" type="presParOf" srcId="{E78D3076-D03E-4CA2-A31A-29BC0244B769}" destId="{3EC9B9AA-4DEF-4BFC-90DE-7279D0B4D06B}" srcOrd="1" destOrd="0" presId="urn:microsoft.com/office/officeart/2005/8/layout/list1"/>
    <dgm:cxn modelId="{1D43AC59-1D46-4A91-86FA-BB3EFDFCB200}" type="presParOf" srcId="{4EA7E103-7B76-4EAD-AB98-7FAF37A40CEF}" destId="{924A3295-09FE-4443-BF18-8D7254D600DB}" srcOrd="13" destOrd="0" presId="urn:microsoft.com/office/officeart/2005/8/layout/list1"/>
    <dgm:cxn modelId="{B993AF59-1710-4560-A1D2-8F48326B915A}" type="presParOf" srcId="{4EA7E103-7B76-4EAD-AB98-7FAF37A40CEF}" destId="{DA1AB5F3-3E95-4570-A8DF-18E68A8D7F21}" srcOrd="14" destOrd="0" presId="urn:microsoft.com/office/officeart/2005/8/layout/list1"/>
    <dgm:cxn modelId="{5EBD5A4D-295F-4DB7-A586-8A57AB54135D}" type="presParOf" srcId="{4EA7E103-7B76-4EAD-AB98-7FAF37A40CEF}" destId="{B9C9BBCA-FF38-45A1-A733-045F879440D0}" srcOrd="15" destOrd="0" presId="urn:microsoft.com/office/officeart/2005/8/layout/list1"/>
    <dgm:cxn modelId="{FF2CA206-06DE-435A-9516-C4256FCAE7DE}" type="presParOf" srcId="{4EA7E103-7B76-4EAD-AB98-7FAF37A40CEF}" destId="{126D2D4C-24A1-4B9D-B041-1F9F5AA64923}" srcOrd="16" destOrd="0" presId="urn:microsoft.com/office/officeart/2005/8/layout/list1"/>
    <dgm:cxn modelId="{80A24FB8-1379-433B-B1E9-9D48265BE74F}" type="presParOf" srcId="{126D2D4C-24A1-4B9D-B041-1F9F5AA64923}" destId="{71E552DF-3C7C-44E5-8168-BCEA58269506}" srcOrd="0" destOrd="0" presId="urn:microsoft.com/office/officeart/2005/8/layout/list1"/>
    <dgm:cxn modelId="{00CAF706-0AD3-4691-86F4-53F95616BA1F}" type="presParOf" srcId="{126D2D4C-24A1-4B9D-B041-1F9F5AA64923}" destId="{19123658-1A85-429B-900A-01D595497DAD}" srcOrd="1" destOrd="0" presId="urn:microsoft.com/office/officeart/2005/8/layout/list1"/>
    <dgm:cxn modelId="{438D5F22-9578-4F75-B4D4-F39C8DDDD3A4}" type="presParOf" srcId="{4EA7E103-7B76-4EAD-AB98-7FAF37A40CEF}" destId="{06ACE3D1-272C-4151-AAC3-94BD11BE9FC8}" srcOrd="17" destOrd="0" presId="urn:microsoft.com/office/officeart/2005/8/layout/list1"/>
    <dgm:cxn modelId="{5AF3BA4D-DBB5-4C37-9804-8533488F9FD9}" type="presParOf" srcId="{4EA7E103-7B76-4EAD-AB98-7FAF37A40CEF}" destId="{2922624F-61BA-42EE-B4EA-2F9DC66F5BA3}" srcOrd="18" destOrd="0" presId="urn:microsoft.com/office/officeart/2005/8/layout/list1"/>
    <dgm:cxn modelId="{AEA0B0F5-5528-4750-B9E3-61E892023A95}" type="presParOf" srcId="{4EA7E103-7B76-4EAD-AB98-7FAF37A40CEF}" destId="{FDC0FF5A-CE35-4F3F-9974-074024393606}" srcOrd="19" destOrd="0" presId="urn:microsoft.com/office/officeart/2005/8/layout/list1"/>
    <dgm:cxn modelId="{E040364E-47EE-43BE-98E3-3C122224EEB8}" type="presParOf" srcId="{4EA7E103-7B76-4EAD-AB98-7FAF37A40CEF}" destId="{AB4DE7EF-C7D4-408C-AD64-D3FFE10DCE59}" srcOrd="20" destOrd="0" presId="urn:microsoft.com/office/officeart/2005/8/layout/list1"/>
    <dgm:cxn modelId="{CC520B4D-5025-427D-AE18-4FF79E4EB1BB}" type="presParOf" srcId="{AB4DE7EF-C7D4-408C-AD64-D3FFE10DCE59}" destId="{EA3EAB02-15EC-4501-9854-5908FACC2DCF}" srcOrd="0" destOrd="0" presId="urn:microsoft.com/office/officeart/2005/8/layout/list1"/>
    <dgm:cxn modelId="{1C16A052-49CE-4F10-A6AF-10E58B7A992B}" type="presParOf" srcId="{AB4DE7EF-C7D4-408C-AD64-D3FFE10DCE59}" destId="{9411060C-B635-4731-833C-F6B9BE71E67B}" srcOrd="1" destOrd="0" presId="urn:microsoft.com/office/officeart/2005/8/layout/list1"/>
    <dgm:cxn modelId="{CF28A0B7-94AF-4B8D-9EC3-D5957C6B691B}" type="presParOf" srcId="{4EA7E103-7B76-4EAD-AB98-7FAF37A40CEF}" destId="{37566C02-7309-4ED5-BA00-21B64E0E10B4}" srcOrd="21" destOrd="0" presId="urn:microsoft.com/office/officeart/2005/8/layout/list1"/>
    <dgm:cxn modelId="{44BF9FC2-FB45-43DA-B65C-CE42C47BC00B}" type="presParOf" srcId="{4EA7E103-7B76-4EAD-AB98-7FAF37A40CEF}" destId="{AA96D013-1F04-4858-B51B-E3EED13BD77A}" srcOrd="22"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83CDDA6-2993-4296-8E1E-C5A2B9CC83DB}">
      <dsp:nvSpPr>
        <dsp:cNvPr id="0" name=""/>
        <dsp:cNvSpPr/>
      </dsp:nvSpPr>
      <dsp:spPr>
        <a:xfrm>
          <a:off x="0" y="764060"/>
          <a:ext cx="8229600" cy="226800"/>
        </a:xfrm>
        <a:prstGeom prst="rect">
          <a:avLst/>
        </a:prstGeom>
        <a:solidFill>
          <a:schemeClr val="lt1">
            <a:alpha val="90000"/>
            <a:hueOff val="0"/>
            <a:satOff val="0"/>
            <a:lumOff val="0"/>
            <a:alphaOff val="0"/>
          </a:schemeClr>
        </a:solidFill>
        <a:ln w="25400"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7A5F5F80-D638-4946-BE81-D9E84A39F0E4}">
      <dsp:nvSpPr>
        <dsp:cNvPr id="0" name=""/>
        <dsp:cNvSpPr/>
      </dsp:nvSpPr>
      <dsp:spPr>
        <a:xfrm>
          <a:off x="411480" y="109412"/>
          <a:ext cx="5760720" cy="787488"/>
        </a:xfrm>
        <a:prstGeom prst="round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lvl="0" algn="l" defTabSz="711200">
            <a:lnSpc>
              <a:spcPct val="90000"/>
            </a:lnSpc>
            <a:spcBef>
              <a:spcPct val="0"/>
            </a:spcBef>
            <a:spcAft>
              <a:spcPct val="35000"/>
            </a:spcAft>
          </a:pPr>
          <a:r>
            <a:rPr lang="ru-RU" sz="1600" b="1" kern="1200" dirty="0" smtClean="0">
              <a:solidFill>
                <a:schemeClr val="tx1"/>
              </a:solidFill>
            </a:rPr>
            <a:t>ВИЧ попадает в организм (половые секреты – сперма, вагинальный секрет, кровь, от матери </a:t>
          </a:r>
          <a:r>
            <a:rPr lang="ru-RU" sz="1600" b="1" kern="1200" dirty="0" err="1" smtClean="0">
              <a:solidFill>
                <a:schemeClr val="tx1"/>
              </a:solidFill>
            </a:rPr>
            <a:t>ребенку</a:t>
          </a:r>
          <a:r>
            <a:rPr lang="ru-RU" sz="1600" b="1" kern="1200" dirty="0" smtClean="0">
              <a:solidFill>
                <a:schemeClr val="tx1"/>
              </a:solidFill>
            </a:rPr>
            <a:t> во время беременности, родов, с грудными молоком)</a:t>
          </a:r>
          <a:endParaRPr lang="ru-RU" sz="1600" b="1" kern="1200" dirty="0">
            <a:solidFill>
              <a:schemeClr val="tx1"/>
            </a:solidFill>
          </a:endParaRPr>
        </a:p>
      </dsp:txBody>
      <dsp:txXfrm>
        <a:off x="449922" y="147854"/>
        <a:ext cx="5683836" cy="710604"/>
      </dsp:txXfrm>
    </dsp:sp>
    <dsp:sp modelId="{207C98C1-14F5-4582-AE85-EDAAE844C090}">
      <dsp:nvSpPr>
        <dsp:cNvPr id="0" name=""/>
        <dsp:cNvSpPr/>
      </dsp:nvSpPr>
      <dsp:spPr>
        <a:xfrm>
          <a:off x="0" y="1673035"/>
          <a:ext cx="8229600" cy="226800"/>
        </a:xfrm>
        <a:prstGeom prst="rect">
          <a:avLst/>
        </a:prstGeom>
        <a:solidFill>
          <a:schemeClr val="lt1">
            <a:alpha val="90000"/>
            <a:hueOff val="0"/>
            <a:satOff val="0"/>
            <a:lumOff val="0"/>
            <a:alphaOff val="0"/>
          </a:schemeClr>
        </a:solidFill>
        <a:ln w="25400" cap="flat" cmpd="sng" algn="ctr">
          <a:solidFill>
            <a:schemeClr val="accent5">
              <a:hueOff val="-1986775"/>
              <a:satOff val="7962"/>
              <a:lumOff val="1726"/>
              <a:alphaOff val="0"/>
            </a:schemeClr>
          </a:solidFill>
          <a:prstDash val="solid"/>
        </a:ln>
        <a:effectLst/>
      </dsp:spPr>
      <dsp:style>
        <a:lnRef idx="2">
          <a:scrgbClr r="0" g="0" b="0"/>
        </a:lnRef>
        <a:fillRef idx="1">
          <a:scrgbClr r="0" g="0" b="0"/>
        </a:fillRef>
        <a:effectRef idx="0">
          <a:scrgbClr r="0" g="0" b="0"/>
        </a:effectRef>
        <a:fontRef idx="minor"/>
      </dsp:style>
    </dsp:sp>
    <dsp:sp modelId="{76606882-BE71-4490-B45D-88A6FE27C470}">
      <dsp:nvSpPr>
        <dsp:cNvPr id="0" name=""/>
        <dsp:cNvSpPr/>
      </dsp:nvSpPr>
      <dsp:spPr>
        <a:xfrm>
          <a:off x="411480" y="1039460"/>
          <a:ext cx="5760720" cy="766415"/>
        </a:xfrm>
        <a:prstGeom prst="roundRect">
          <a:avLst/>
        </a:prstGeom>
        <a:solidFill>
          <a:schemeClr val="accent5">
            <a:hueOff val="-1986775"/>
            <a:satOff val="7962"/>
            <a:lumOff val="172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lvl="0" algn="l" defTabSz="711200">
            <a:lnSpc>
              <a:spcPct val="90000"/>
            </a:lnSpc>
            <a:spcBef>
              <a:spcPct val="0"/>
            </a:spcBef>
            <a:spcAft>
              <a:spcPct val="35000"/>
            </a:spcAft>
          </a:pPr>
          <a:r>
            <a:rPr lang="ru-RU" sz="1600" b="1" kern="1200" dirty="0" smtClean="0">
              <a:solidFill>
                <a:schemeClr val="tx1"/>
              </a:solidFill>
            </a:rPr>
            <a:t>Внедряется в клетки иммунитета, производит новые копии ВИЧ, убивая их </a:t>
          </a:r>
        </a:p>
      </dsp:txBody>
      <dsp:txXfrm>
        <a:off x="448893" y="1076873"/>
        <a:ext cx="5685894" cy="691589"/>
      </dsp:txXfrm>
    </dsp:sp>
    <dsp:sp modelId="{82BD7B6E-787F-4FD6-B8B6-F2B66F100A01}">
      <dsp:nvSpPr>
        <dsp:cNvPr id="0" name=""/>
        <dsp:cNvSpPr/>
      </dsp:nvSpPr>
      <dsp:spPr>
        <a:xfrm>
          <a:off x="0" y="2571476"/>
          <a:ext cx="8229600" cy="226800"/>
        </a:xfrm>
        <a:prstGeom prst="rect">
          <a:avLst/>
        </a:prstGeom>
        <a:solidFill>
          <a:schemeClr val="lt1">
            <a:alpha val="90000"/>
            <a:hueOff val="0"/>
            <a:satOff val="0"/>
            <a:lumOff val="0"/>
            <a:alphaOff val="0"/>
          </a:schemeClr>
        </a:solidFill>
        <a:ln w="25400" cap="flat" cmpd="sng" algn="ctr">
          <a:solidFill>
            <a:schemeClr val="accent5">
              <a:hueOff val="-3973551"/>
              <a:satOff val="15924"/>
              <a:lumOff val="3451"/>
              <a:alphaOff val="0"/>
            </a:schemeClr>
          </a:solidFill>
          <a:prstDash val="solid"/>
        </a:ln>
        <a:effectLst/>
      </dsp:spPr>
      <dsp:style>
        <a:lnRef idx="2">
          <a:scrgbClr r="0" g="0" b="0"/>
        </a:lnRef>
        <a:fillRef idx="1">
          <a:scrgbClr r="0" g="0" b="0"/>
        </a:fillRef>
        <a:effectRef idx="0">
          <a:scrgbClr r="0" g="0" b="0"/>
        </a:effectRef>
        <a:fontRef idx="minor"/>
      </dsp:style>
    </dsp:sp>
    <dsp:sp modelId="{2251F8D8-9305-4FC1-B1EF-238901E1B64A}">
      <dsp:nvSpPr>
        <dsp:cNvPr id="0" name=""/>
        <dsp:cNvSpPr/>
      </dsp:nvSpPr>
      <dsp:spPr>
        <a:xfrm>
          <a:off x="411480" y="1948435"/>
          <a:ext cx="5760720" cy="755880"/>
        </a:xfrm>
        <a:prstGeom prst="roundRect">
          <a:avLst/>
        </a:prstGeom>
        <a:solidFill>
          <a:schemeClr val="accent5">
            <a:hueOff val="-3973551"/>
            <a:satOff val="15924"/>
            <a:lumOff val="3451"/>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lvl="0" algn="l" defTabSz="711200">
            <a:lnSpc>
              <a:spcPct val="90000"/>
            </a:lnSpc>
            <a:spcBef>
              <a:spcPct val="0"/>
            </a:spcBef>
            <a:spcAft>
              <a:spcPct val="35000"/>
            </a:spcAft>
          </a:pPr>
          <a:r>
            <a:rPr lang="ru-RU" sz="1600" b="1" kern="1200" dirty="0" smtClean="0">
              <a:solidFill>
                <a:schemeClr val="tx1"/>
              </a:solidFill>
            </a:rPr>
            <a:t>В первые 3 месяца организм вырабатывает </a:t>
          </a:r>
          <a:r>
            <a:rPr lang="ru-RU" sz="1600" b="1" kern="1200" dirty="0" err="1" smtClean="0">
              <a:solidFill>
                <a:schemeClr val="tx1"/>
              </a:solidFill>
            </a:rPr>
            <a:t>маркеры</a:t>
          </a:r>
          <a:r>
            <a:rPr lang="ru-RU" sz="1600" b="1" kern="1200" dirty="0" smtClean="0">
              <a:solidFill>
                <a:schemeClr val="tx1"/>
              </a:solidFill>
            </a:rPr>
            <a:t> заболевания – антитела – которые можно выявить в анализе крови – тесте на антитела к ВИЧ</a:t>
          </a:r>
        </a:p>
      </dsp:txBody>
      <dsp:txXfrm>
        <a:off x="448379" y="1985334"/>
        <a:ext cx="5686922" cy="682082"/>
      </dsp:txXfrm>
    </dsp:sp>
    <dsp:sp modelId="{DA1AB5F3-3E95-4570-A8DF-18E68A8D7F21}">
      <dsp:nvSpPr>
        <dsp:cNvPr id="0" name=""/>
        <dsp:cNvSpPr/>
      </dsp:nvSpPr>
      <dsp:spPr>
        <a:xfrm>
          <a:off x="0" y="3464649"/>
          <a:ext cx="8229600" cy="226800"/>
        </a:xfrm>
        <a:prstGeom prst="rect">
          <a:avLst/>
        </a:prstGeom>
        <a:solidFill>
          <a:schemeClr val="lt1">
            <a:alpha val="90000"/>
            <a:hueOff val="0"/>
            <a:satOff val="0"/>
            <a:lumOff val="0"/>
            <a:alphaOff val="0"/>
          </a:schemeClr>
        </a:solidFill>
        <a:ln w="25400" cap="flat" cmpd="sng" algn="ctr">
          <a:solidFill>
            <a:schemeClr val="accent5">
              <a:hueOff val="-5960326"/>
              <a:satOff val="23887"/>
              <a:lumOff val="5177"/>
              <a:alphaOff val="0"/>
            </a:schemeClr>
          </a:solidFill>
          <a:prstDash val="solid"/>
        </a:ln>
        <a:effectLst/>
      </dsp:spPr>
      <dsp:style>
        <a:lnRef idx="2">
          <a:scrgbClr r="0" g="0" b="0"/>
        </a:lnRef>
        <a:fillRef idx="1">
          <a:scrgbClr r="0" g="0" b="0"/>
        </a:fillRef>
        <a:effectRef idx="0">
          <a:scrgbClr r="0" g="0" b="0"/>
        </a:effectRef>
        <a:fontRef idx="minor"/>
      </dsp:style>
    </dsp:sp>
    <dsp:sp modelId="{3EC9B9AA-4DEF-4BFC-90DE-7279D0B4D06B}">
      <dsp:nvSpPr>
        <dsp:cNvPr id="0" name=""/>
        <dsp:cNvSpPr/>
      </dsp:nvSpPr>
      <dsp:spPr>
        <a:xfrm>
          <a:off x="411480" y="2846876"/>
          <a:ext cx="5760720" cy="750612"/>
        </a:xfrm>
        <a:prstGeom prst="roundRect">
          <a:avLst/>
        </a:prstGeom>
        <a:solidFill>
          <a:schemeClr val="accent5">
            <a:hueOff val="-5960326"/>
            <a:satOff val="23887"/>
            <a:lumOff val="5177"/>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lvl="0" algn="l" defTabSz="711200">
            <a:lnSpc>
              <a:spcPct val="90000"/>
            </a:lnSpc>
            <a:spcBef>
              <a:spcPct val="0"/>
            </a:spcBef>
            <a:spcAft>
              <a:spcPct val="35000"/>
            </a:spcAft>
          </a:pPr>
          <a:r>
            <a:rPr lang="ru-RU" sz="1600" b="1" kern="1200" dirty="0" smtClean="0">
              <a:solidFill>
                <a:schemeClr val="tx1"/>
              </a:solidFill>
            </a:rPr>
            <a:t>Организм вырабатывает все больше новых клеток, чтобы поддержать баланс в организме</a:t>
          </a:r>
          <a:endParaRPr lang="ru-RU" sz="1600" b="1" kern="1200" dirty="0">
            <a:solidFill>
              <a:schemeClr val="tx1"/>
            </a:solidFill>
          </a:endParaRPr>
        </a:p>
      </dsp:txBody>
      <dsp:txXfrm>
        <a:off x="448122" y="2883518"/>
        <a:ext cx="5687436" cy="677328"/>
      </dsp:txXfrm>
    </dsp:sp>
    <dsp:sp modelId="{2922624F-61BA-42EE-B4EA-2F9DC66F5BA3}">
      <dsp:nvSpPr>
        <dsp:cNvPr id="0" name=""/>
        <dsp:cNvSpPr/>
      </dsp:nvSpPr>
      <dsp:spPr>
        <a:xfrm>
          <a:off x="0" y="4355186"/>
          <a:ext cx="8229600" cy="226800"/>
        </a:xfrm>
        <a:prstGeom prst="rect">
          <a:avLst/>
        </a:prstGeom>
        <a:solidFill>
          <a:schemeClr val="lt1">
            <a:alpha val="90000"/>
            <a:hueOff val="0"/>
            <a:satOff val="0"/>
            <a:lumOff val="0"/>
            <a:alphaOff val="0"/>
          </a:schemeClr>
        </a:solidFill>
        <a:ln w="25400" cap="flat" cmpd="sng" algn="ctr">
          <a:solidFill>
            <a:schemeClr val="accent5">
              <a:hueOff val="-7947101"/>
              <a:satOff val="31849"/>
              <a:lumOff val="6902"/>
              <a:alphaOff val="0"/>
            </a:schemeClr>
          </a:solidFill>
          <a:prstDash val="solid"/>
        </a:ln>
        <a:effectLst/>
      </dsp:spPr>
      <dsp:style>
        <a:lnRef idx="2">
          <a:scrgbClr r="0" g="0" b="0"/>
        </a:lnRef>
        <a:fillRef idx="1">
          <a:scrgbClr r="0" g="0" b="0"/>
        </a:fillRef>
        <a:effectRef idx="0">
          <a:scrgbClr r="0" g="0" b="0"/>
        </a:effectRef>
        <a:fontRef idx="minor"/>
      </dsp:style>
    </dsp:sp>
    <dsp:sp modelId="{19123658-1A85-429B-900A-01D595497DAD}">
      <dsp:nvSpPr>
        <dsp:cNvPr id="0" name=""/>
        <dsp:cNvSpPr/>
      </dsp:nvSpPr>
      <dsp:spPr>
        <a:xfrm>
          <a:off x="411480" y="3740049"/>
          <a:ext cx="5760720" cy="747976"/>
        </a:xfrm>
        <a:prstGeom prst="roundRect">
          <a:avLst/>
        </a:prstGeom>
        <a:solidFill>
          <a:schemeClr val="accent5">
            <a:hueOff val="-7947101"/>
            <a:satOff val="31849"/>
            <a:lumOff val="6902"/>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lvl="0" algn="l" defTabSz="711200">
            <a:lnSpc>
              <a:spcPct val="90000"/>
            </a:lnSpc>
            <a:spcBef>
              <a:spcPct val="0"/>
            </a:spcBef>
            <a:spcAft>
              <a:spcPct val="35000"/>
            </a:spcAft>
          </a:pPr>
          <a:r>
            <a:rPr lang="ru-RU" sz="1600" b="1" kern="1200" dirty="0" smtClean="0">
              <a:solidFill>
                <a:schemeClr val="tx1"/>
              </a:solidFill>
            </a:rPr>
            <a:t>5-10 лет борьба может идти незаметно для человека</a:t>
          </a:r>
          <a:endParaRPr lang="ru-RU" sz="1600" b="1" kern="1200" dirty="0">
            <a:solidFill>
              <a:schemeClr val="tx1"/>
            </a:solidFill>
          </a:endParaRPr>
        </a:p>
      </dsp:txBody>
      <dsp:txXfrm>
        <a:off x="447993" y="3776562"/>
        <a:ext cx="5687694" cy="674950"/>
      </dsp:txXfrm>
    </dsp:sp>
    <dsp:sp modelId="{AA96D013-1F04-4858-B51B-E3EED13BD77A}">
      <dsp:nvSpPr>
        <dsp:cNvPr id="0" name=""/>
        <dsp:cNvSpPr/>
      </dsp:nvSpPr>
      <dsp:spPr>
        <a:xfrm>
          <a:off x="0" y="5352419"/>
          <a:ext cx="8229600" cy="226800"/>
        </a:xfrm>
        <a:prstGeom prst="rect">
          <a:avLst/>
        </a:prstGeom>
        <a:solidFill>
          <a:schemeClr val="lt1">
            <a:alpha val="90000"/>
            <a:hueOff val="0"/>
            <a:satOff val="0"/>
            <a:lumOff val="0"/>
            <a:alphaOff val="0"/>
          </a:schemeClr>
        </a:solidFill>
        <a:ln w="25400" cap="flat" cmpd="sng" algn="ctr">
          <a:solidFill>
            <a:schemeClr val="accent5">
              <a:hueOff val="-9933876"/>
              <a:satOff val="39811"/>
              <a:lumOff val="8628"/>
              <a:alphaOff val="0"/>
            </a:schemeClr>
          </a:solidFill>
          <a:prstDash val="solid"/>
        </a:ln>
        <a:effectLst/>
      </dsp:spPr>
      <dsp:style>
        <a:lnRef idx="2">
          <a:scrgbClr r="0" g="0" b="0"/>
        </a:lnRef>
        <a:fillRef idx="1">
          <a:scrgbClr r="0" g="0" b="0"/>
        </a:fillRef>
        <a:effectRef idx="0">
          <a:scrgbClr r="0" g="0" b="0"/>
        </a:effectRef>
        <a:fontRef idx="minor"/>
      </dsp:style>
    </dsp:sp>
    <dsp:sp modelId="{9411060C-B635-4731-833C-F6B9BE71E67B}">
      <dsp:nvSpPr>
        <dsp:cNvPr id="0" name=""/>
        <dsp:cNvSpPr/>
      </dsp:nvSpPr>
      <dsp:spPr>
        <a:xfrm>
          <a:off x="411078" y="4630586"/>
          <a:ext cx="5755094" cy="854673"/>
        </a:xfrm>
        <a:prstGeom prst="roundRect">
          <a:avLst/>
        </a:prstGeom>
        <a:solidFill>
          <a:schemeClr val="accent5">
            <a:hueOff val="-9933876"/>
            <a:satOff val="39811"/>
            <a:lumOff val="862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lvl="0" algn="l" defTabSz="711200">
            <a:lnSpc>
              <a:spcPct val="90000"/>
            </a:lnSpc>
            <a:spcBef>
              <a:spcPct val="0"/>
            </a:spcBef>
            <a:spcAft>
              <a:spcPct val="35000"/>
            </a:spcAft>
          </a:pPr>
          <a:r>
            <a:rPr lang="ru-RU" sz="1600" b="1" kern="1200" dirty="0" smtClean="0">
              <a:solidFill>
                <a:schemeClr val="tx1"/>
              </a:solidFill>
            </a:rPr>
            <a:t>Ресурсы организма ослабевают, развивается иммунодефицит, последняя стадия ВИЧ-инфекции - СПИД</a:t>
          </a:r>
          <a:endParaRPr lang="ru-RU" sz="1600" b="1" kern="1200" dirty="0">
            <a:solidFill>
              <a:schemeClr val="tx1"/>
            </a:solidFill>
          </a:endParaRPr>
        </a:p>
      </dsp:txBody>
      <dsp:txXfrm>
        <a:off x="452800" y="4672308"/>
        <a:ext cx="5671650" cy="771229"/>
      </dsp:txXfrm>
    </dsp:sp>
  </dsp:spTree>
</dsp:drawing>
</file>

<file path=ppt/diagrams/layout1.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0F4CB4A-F12B-4A38-8B1F-9924A713DC0E}" type="datetimeFigureOut">
              <a:rPr lang="ru-RU" smtClean="0"/>
              <a:t>23.04.2021</a:t>
            </a:fld>
            <a:endParaRPr lang="ru-RU"/>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257828B-D023-457E-9506-19860F1C634C}" type="slidenum">
              <a:rPr lang="ru-RU" smtClean="0"/>
              <a:t>‹#›</a:t>
            </a:fld>
            <a:endParaRPr lang="ru-RU"/>
          </a:p>
        </p:txBody>
      </p:sp>
    </p:spTree>
    <p:extLst>
      <p:ext uri="{BB962C8B-B14F-4D97-AF65-F5344CB8AC3E}">
        <p14:creationId xmlns:p14="http://schemas.microsoft.com/office/powerpoint/2010/main" val="141389751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ru-RU" sz="1200" kern="1200" dirty="0" smtClean="0">
                <a:solidFill>
                  <a:schemeClr val="tx1"/>
                </a:solidFill>
                <a:effectLst/>
                <a:latin typeface="+mn-lt"/>
                <a:ea typeface="+mn-ea"/>
                <a:cs typeface="+mn-cs"/>
              </a:rPr>
              <a:t>К наиболее </a:t>
            </a:r>
            <a:r>
              <a:rPr lang="ru-RU" sz="1200" kern="1200" dirty="0" err="1" smtClean="0">
                <a:solidFill>
                  <a:schemeClr val="tx1"/>
                </a:solidFill>
                <a:effectLst/>
                <a:latin typeface="+mn-lt"/>
                <a:ea typeface="+mn-ea"/>
                <a:cs typeface="+mn-cs"/>
              </a:rPr>
              <a:t>пораженным</a:t>
            </a:r>
            <a:r>
              <a:rPr lang="ru-RU" sz="1200" kern="1200" dirty="0" smtClean="0">
                <a:solidFill>
                  <a:schemeClr val="tx1"/>
                </a:solidFill>
                <a:effectLst/>
                <a:latin typeface="+mn-lt"/>
                <a:ea typeface="+mn-ea"/>
                <a:cs typeface="+mn-cs"/>
              </a:rPr>
              <a:t> ВИЧ-инфекцией относятся 24 субъекта Российской Федерации: Кемеровская (зарегистрировано 2000,4 живущих с ВИЧ на 100 тыс. населения), Иркутская (1951,5), Свердловская (1854,9), Оренбургская (1512,1), Самарская (1494,3), Челябинская (1357,6) области, Ханты-Мансийский автономный округ (1350,5), Новосибирская (1315,4), Ленинградская (1275,0), Тюменская (1272,1), области, Пермский край (1230,8), Республика Крым (1179,6), Красноярский край (1129,6), Ульяновская (1090,6), Курганская (1067,1), Томская (1066,3) области, Алтайский край (1054,5), г. Санкт-Петербург (968,3), Ивановская (928,5), Омская (928,4), Тверская (898,67), Мурманская (794,7),  Московская (718,4) области, Республика Бурятия (708,5). </a:t>
            </a:r>
            <a:endParaRPr lang="ru-RU" sz="1200" kern="1200" dirty="0">
              <a:solidFill>
                <a:schemeClr val="tx1"/>
              </a:solidFill>
              <a:effectLst/>
              <a:latin typeface="+mn-lt"/>
              <a:ea typeface="+mn-ea"/>
              <a:cs typeface="+mn-cs"/>
            </a:endParaRPr>
          </a:p>
        </p:txBody>
      </p:sp>
      <p:sp>
        <p:nvSpPr>
          <p:cNvPr id="4" name="Номер слайда 3"/>
          <p:cNvSpPr>
            <a:spLocks noGrp="1"/>
          </p:cNvSpPr>
          <p:nvPr>
            <p:ph type="sldNum" sz="quarter" idx="10"/>
          </p:nvPr>
        </p:nvSpPr>
        <p:spPr/>
        <p:txBody>
          <a:bodyPr/>
          <a:lstStyle/>
          <a:p>
            <a:fld id="{5A966AE8-36F2-4BC6-9F63-05A010E43CAD}" type="slidenum">
              <a:rPr lang="ru-RU" smtClean="0"/>
              <a:t>5</a:t>
            </a:fld>
            <a:endParaRPr lang="ru-RU"/>
          </a:p>
        </p:txBody>
      </p:sp>
    </p:spTree>
    <p:extLst>
      <p:ext uri="{BB962C8B-B14F-4D97-AF65-F5344CB8AC3E}">
        <p14:creationId xmlns:p14="http://schemas.microsoft.com/office/powerpoint/2010/main" val="148810607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sz="1200" kern="1200" dirty="0" smtClean="0">
              <a:solidFill>
                <a:schemeClr val="tx1"/>
              </a:solidFill>
              <a:effectLst/>
              <a:latin typeface="+mn-lt"/>
              <a:ea typeface="+mn-ea"/>
              <a:cs typeface="+mn-cs"/>
            </a:endParaRPr>
          </a:p>
          <a:p>
            <a:endParaRPr lang="ru-RU" dirty="0"/>
          </a:p>
        </p:txBody>
      </p:sp>
      <p:sp>
        <p:nvSpPr>
          <p:cNvPr id="4" name="Номер слайда 3"/>
          <p:cNvSpPr>
            <a:spLocks noGrp="1"/>
          </p:cNvSpPr>
          <p:nvPr>
            <p:ph type="sldNum" sz="quarter" idx="10"/>
          </p:nvPr>
        </p:nvSpPr>
        <p:spPr/>
        <p:txBody>
          <a:bodyPr/>
          <a:lstStyle/>
          <a:p>
            <a:fld id="{5A966AE8-36F2-4BC6-9F63-05A010E43CAD}" type="slidenum">
              <a:rPr lang="ru-RU" smtClean="0"/>
              <a:t>7</a:t>
            </a:fld>
            <a:endParaRPr lang="ru-RU"/>
          </a:p>
        </p:txBody>
      </p:sp>
    </p:spTree>
    <p:extLst>
      <p:ext uri="{BB962C8B-B14F-4D97-AF65-F5344CB8AC3E}">
        <p14:creationId xmlns:p14="http://schemas.microsoft.com/office/powerpoint/2010/main" val="132942695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7E5844BD-B5DB-4F51-89C5-EA049F697185}" type="datetimeFigureOut">
              <a:rPr lang="ru-RU" smtClean="0"/>
              <a:t>23.04.2021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5006CFF7-712D-42F4-AF2D-75F009831948}" type="slidenum">
              <a:rPr lang="ru-RU" smtClean="0"/>
              <a:t>‹#›</a:t>
            </a:fld>
            <a:endParaRPr lang="ru-RU"/>
          </a:p>
        </p:txBody>
      </p:sp>
    </p:spTree>
    <p:extLst>
      <p:ext uri="{BB962C8B-B14F-4D97-AF65-F5344CB8AC3E}">
        <p14:creationId xmlns:p14="http://schemas.microsoft.com/office/powerpoint/2010/main" val="374165586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7E5844BD-B5DB-4F51-89C5-EA049F697185}" type="datetimeFigureOut">
              <a:rPr lang="ru-RU" smtClean="0"/>
              <a:t>23.04.2021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5006CFF7-712D-42F4-AF2D-75F009831948}" type="slidenum">
              <a:rPr lang="ru-RU" smtClean="0"/>
              <a:t>‹#›</a:t>
            </a:fld>
            <a:endParaRPr lang="ru-RU"/>
          </a:p>
        </p:txBody>
      </p:sp>
    </p:spTree>
    <p:extLst>
      <p:ext uri="{BB962C8B-B14F-4D97-AF65-F5344CB8AC3E}">
        <p14:creationId xmlns:p14="http://schemas.microsoft.com/office/powerpoint/2010/main" val="82193671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7E5844BD-B5DB-4F51-89C5-EA049F697185}" type="datetimeFigureOut">
              <a:rPr lang="ru-RU" smtClean="0"/>
              <a:t>23.04.2021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5006CFF7-712D-42F4-AF2D-75F009831948}" type="slidenum">
              <a:rPr lang="ru-RU" smtClean="0"/>
              <a:t>‹#›</a:t>
            </a:fld>
            <a:endParaRPr lang="ru-RU"/>
          </a:p>
        </p:txBody>
      </p:sp>
    </p:spTree>
    <p:extLst>
      <p:ext uri="{BB962C8B-B14F-4D97-AF65-F5344CB8AC3E}">
        <p14:creationId xmlns:p14="http://schemas.microsoft.com/office/powerpoint/2010/main" val="16811155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7E5844BD-B5DB-4F51-89C5-EA049F697185}" type="datetimeFigureOut">
              <a:rPr lang="ru-RU" smtClean="0"/>
              <a:t>23.04.2021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5006CFF7-712D-42F4-AF2D-75F009831948}" type="slidenum">
              <a:rPr lang="ru-RU" smtClean="0"/>
              <a:t>‹#›</a:t>
            </a:fld>
            <a:endParaRPr lang="ru-RU"/>
          </a:p>
        </p:txBody>
      </p:sp>
    </p:spTree>
    <p:extLst>
      <p:ext uri="{BB962C8B-B14F-4D97-AF65-F5344CB8AC3E}">
        <p14:creationId xmlns:p14="http://schemas.microsoft.com/office/powerpoint/2010/main" val="38314853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7E5844BD-B5DB-4F51-89C5-EA049F697185}" type="datetimeFigureOut">
              <a:rPr lang="ru-RU" smtClean="0"/>
              <a:t>23.04.2021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5006CFF7-712D-42F4-AF2D-75F009831948}" type="slidenum">
              <a:rPr lang="ru-RU" smtClean="0"/>
              <a:t>‹#›</a:t>
            </a:fld>
            <a:endParaRPr lang="ru-RU"/>
          </a:p>
        </p:txBody>
      </p:sp>
    </p:spTree>
    <p:extLst>
      <p:ext uri="{BB962C8B-B14F-4D97-AF65-F5344CB8AC3E}">
        <p14:creationId xmlns:p14="http://schemas.microsoft.com/office/powerpoint/2010/main" val="396640782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7E5844BD-B5DB-4F51-89C5-EA049F697185}" type="datetimeFigureOut">
              <a:rPr lang="ru-RU" smtClean="0"/>
              <a:t>23.04.2021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5006CFF7-712D-42F4-AF2D-75F009831948}" type="slidenum">
              <a:rPr lang="ru-RU" smtClean="0"/>
              <a:t>‹#›</a:t>
            </a:fld>
            <a:endParaRPr lang="ru-RU"/>
          </a:p>
        </p:txBody>
      </p:sp>
    </p:spTree>
    <p:extLst>
      <p:ext uri="{BB962C8B-B14F-4D97-AF65-F5344CB8AC3E}">
        <p14:creationId xmlns:p14="http://schemas.microsoft.com/office/powerpoint/2010/main" val="26806996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7E5844BD-B5DB-4F51-89C5-EA049F697185}" type="datetimeFigureOut">
              <a:rPr lang="ru-RU" smtClean="0"/>
              <a:t>23.04.2021</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5006CFF7-712D-42F4-AF2D-75F009831948}" type="slidenum">
              <a:rPr lang="ru-RU" smtClean="0"/>
              <a:t>‹#›</a:t>
            </a:fld>
            <a:endParaRPr lang="ru-RU"/>
          </a:p>
        </p:txBody>
      </p:sp>
    </p:spTree>
    <p:extLst>
      <p:ext uri="{BB962C8B-B14F-4D97-AF65-F5344CB8AC3E}">
        <p14:creationId xmlns:p14="http://schemas.microsoft.com/office/powerpoint/2010/main" val="7063275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7E5844BD-B5DB-4F51-89C5-EA049F697185}" type="datetimeFigureOut">
              <a:rPr lang="ru-RU" smtClean="0"/>
              <a:t>23.04.2021</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5006CFF7-712D-42F4-AF2D-75F009831948}" type="slidenum">
              <a:rPr lang="ru-RU" smtClean="0"/>
              <a:t>‹#›</a:t>
            </a:fld>
            <a:endParaRPr lang="ru-RU"/>
          </a:p>
        </p:txBody>
      </p:sp>
    </p:spTree>
    <p:extLst>
      <p:ext uri="{BB962C8B-B14F-4D97-AF65-F5344CB8AC3E}">
        <p14:creationId xmlns:p14="http://schemas.microsoft.com/office/powerpoint/2010/main" val="142755230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7E5844BD-B5DB-4F51-89C5-EA049F697185}" type="datetimeFigureOut">
              <a:rPr lang="ru-RU" smtClean="0"/>
              <a:t>23.04.2021</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5006CFF7-712D-42F4-AF2D-75F009831948}" type="slidenum">
              <a:rPr lang="ru-RU" smtClean="0"/>
              <a:t>‹#›</a:t>
            </a:fld>
            <a:endParaRPr lang="ru-RU"/>
          </a:p>
        </p:txBody>
      </p:sp>
    </p:spTree>
    <p:extLst>
      <p:ext uri="{BB962C8B-B14F-4D97-AF65-F5344CB8AC3E}">
        <p14:creationId xmlns:p14="http://schemas.microsoft.com/office/powerpoint/2010/main" val="130680479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Объект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7E5844BD-B5DB-4F51-89C5-EA049F697185}" type="datetimeFigureOut">
              <a:rPr lang="ru-RU" smtClean="0"/>
              <a:t>23.04.2021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5006CFF7-712D-42F4-AF2D-75F009831948}" type="slidenum">
              <a:rPr lang="ru-RU" smtClean="0"/>
              <a:t>‹#›</a:t>
            </a:fld>
            <a:endParaRPr lang="ru-RU"/>
          </a:p>
        </p:txBody>
      </p:sp>
    </p:spTree>
    <p:extLst>
      <p:ext uri="{BB962C8B-B14F-4D97-AF65-F5344CB8AC3E}">
        <p14:creationId xmlns:p14="http://schemas.microsoft.com/office/powerpoint/2010/main" val="26372367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7E5844BD-B5DB-4F51-89C5-EA049F697185}" type="datetimeFigureOut">
              <a:rPr lang="ru-RU" smtClean="0"/>
              <a:t>23.04.2021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5006CFF7-712D-42F4-AF2D-75F009831948}" type="slidenum">
              <a:rPr lang="ru-RU" smtClean="0"/>
              <a:t>‹#›</a:t>
            </a:fld>
            <a:endParaRPr lang="ru-RU"/>
          </a:p>
        </p:txBody>
      </p:sp>
    </p:spTree>
    <p:extLst>
      <p:ext uri="{BB962C8B-B14F-4D97-AF65-F5344CB8AC3E}">
        <p14:creationId xmlns:p14="http://schemas.microsoft.com/office/powerpoint/2010/main" val="55651817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E5844BD-B5DB-4F51-89C5-EA049F697185}" type="datetimeFigureOut">
              <a:rPr lang="ru-RU" smtClean="0"/>
              <a:t>23.04.2021</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006CFF7-712D-42F4-AF2D-75F009831948}" type="slidenum">
              <a:rPr lang="ru-RU" smtClean="0"/>
              <a:t>‹#›</a:t>
            </a:fld>
            <a:endParaRPr lang="ru-RU"/>
          </a:p>
        </p:txBody>
      </p:sp>
    </p:spTree>
    <p:extLst>
      <p:ext uri="{BB962C8B-B14F-4D97-AF65-F5344CB8AC3E}">
        <p14:creationId xmlns:p14="http://schemas.microsoft.com/office/powerpoint/2010/main" val="239447665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4.jpeg"/><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hyperlink" Target="mailto:aids1@yandex.ru" TargetMode="External"/><Relationship Id="rId2" Type="http://schemas.openxmlformats.org/officeDocument/2006/relationships/hyperlink" Target="http://www.aids43.ru/" TargetMode="External"/><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17.gif"/><Relationship Id="rId4" Type="http://schemas.openxmlformats.org/officeDocument/2006/relationships/image" Target="../media/image16.png"/></Relationships>
</file>

<file path=ppt/slides/_rels/slide46.xml.rels><?xml version="1.0" encoding="UTF-8" standalone="yes"?>
<Relationships xmlns="http://schemas.openxmlformats.org/package/2006/relationships"><Relationship Id="rId3" Type="http://schemas.openxmlformats.org/officeDocument/2006/relationships/image" Target="../media/image19.gif"/><Relationship Id="rId2" Type="http://schemas.openxmlformats.org/officeDocument/2006/relationships/image" Target="../media/image18.jpeg"/><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6.png"/><Relationship Id="rId4" Type="http://schemas.microsoft.com/office/2007/relationships/hdphoto" Target="../media/hdphoto1.wdp"/></Relationships>
</file>

<file path=ppt/slides/_rels/slide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ctrTitle"/>
          </p:nvPr>
        </p:nvSpPr>
        <p:spPr>
          <a:xfrm>
            <a:off x="685800" y="2420888"/>
            <a:ext cx="7772400" cy="1179562"/>
          </a:xfrm>
        </p:spPr>
        <p:style>
          <a:lnRef idx="1">
            <a:schemeClr val="accent2"/>
          </a:lnRef>
          <a:fillRef idx="2">
            <a:schemeClr val="accent2"/>
          </a:fillRef>
          <a:effectRef idx="1">
            <a:schemeClr val="accent2"/>
          </a:effectRef>
          <a:fontRef idx="minor">
            <a:schemeClr val="dk1"/>
          </a:fontRef>
        </p:style>
        <p:txBody>
          <a:bodyPr/>
          <a:lstStyle/>
          <a:p>
            <a:pPr eaLnBrk="1" hangingPunct="1"/>
            <a:r>
              <a:rPr lang="ru-RU" dirty="0" smtClean="0"/>
              <a:t>Профилактика  ВИЧ/СПИД</a:t>
            </a:r>
          </a:p>
        </p:txBody>
      </p:sp>
      <p:sp>
        <p:nvSpPr>
          <p:cNvPr id="17411" name="Rectangle 3"/>
          <p:cNvSpPr>
            <a:spLocks noGrp="1" noChangeArrowheads="1"/>
          </p:cNvSpPr>
          <p:nvPr>
            <p:ph type="subTitle" idx="1"/>
          </p:nvPr>
        </p:nvSpPr>
        <p:spPr>
          <a:xfrm>
            <a:off x="1371600" y="3886200"/>
            <a:ext cx="6400800" cy="1198984"/>
          </a:xfrm>
        </p:spPr>
        <p:style>
          <a:lnRef idx="1">
            <a:schemeClr val="dk1"/>
          </a:lnRef>
          <a:fillRef idx="2">
            <a:schemeClr val="dk1"/>
          </a:fillRef>
          <a:effectRef idx="1">
            <a:schemeClr val="dk1"/>
          </a:effectRef>
          <a:fontRef idx="minor">
            <a:schemeClr val="dk1"/>
          </a:fontRef>
        </p:style>
        <p:txBody>
          <a:bodyPr/>
          <a:lstStyle/>
          <a:p>
            <a:pPr eaLnBrk="1" hangingPunct="1"/>
            <a:r>
              <a:rPr lang="ru-RU" b="1" dirty="0" smtClean="0">
                <a:solidFill>
                  <a:srgbClr val="C00000"/>
                </a:solidFill>
              </a:rPr>
              <a:t>Лучший способ защиты – </a:t>
            </a:r>
            <a:br>
              <a:rPr lang="ru-RU" b="1" dirty="0" smtClean="0">
                <a:solidFill>
                  <a:srgbClr val="C00000"/>
                </a:solidFill>
              </a:rPr>
            </a:br>
            <a:r>
              <a:rPr lang="ru-RU" b="1" dirty="0" smtClean="0">
                <a:solidFill>
                  <a:srgbClr val="C00000"/>
                </a:solidFill>
              </a:rPr>
              <a:t>это знания и ответственность!</a:t>
            </a:r>
          </a:p>
        </p:txBody>
      </p:sp>
      <p:pic>
        <p:nvPicPr>
          <p:cNvPr id="4" name="Picture 2" descr="04 декабря 2016 года. Трасса Астана -Боровое . 1 КАРТИНКА 18+ - ЯПлакалъ"/>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020272" y="44624"/>
            <a:ext cx="2109984" cy="208823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4940173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Подзаголовок 8"/>
          <p:cNvSpPr>
            <a:spLocks noGrp="1"/>
          </p:cNvSpPr>
          <p:nvPr>
            <p:ph type="subTitle" idx="1"/>
          </p:nvPr>
        </p:nvSpPr>
        <p:spPr>
          <a:xfrm>
            <a:off x="899592" y="2996952"/>
            <a:ext cx="7416824" cy="2880320"/>
          </a:xfrm>
        </p:spPr>
        <p:txBody>
          <a:bodyPr>
            <a:normAutofit/>
          </a:bodyPr>
          <a:lstStyle/>
          <a:p>
            <a:r>
              <a:rPr lang="ru-RU" dirty="0">
                <a:solidFill>
                  <a:schemeClr val="accent2">
                    <a:lumMod val="50000"/>
                  </a:schemeClr>
                </a:solidFill>
              </a:rPr>
              <a:t>Что такое </a:t>
            </a:r>
            <a:r>
              <a:rPr lang="ru-RU" dirty="0" smtClean="0">
                <a:solidFill>
                  <a:schemeClr val="accent2">
                    <a:lumMod val="50000"/>
                  </a:schemeClr>
                </a:solidFill>
              </a:rPr>
              <a:t>ВИЧ и СПИД?</a:t>
            </a:r>
          </a:p>
          <a:p>
            <a:r>
              <a:rPr lang="ru-RU" dirty="0" smtClean="0">
                <a:solidFill>
                  <a:schemeClr val="accent2">
                    <a:lumMod val="50000"/>
                  </a:schemeClr>
                </a:solidFill>
              </a:rPr>
              <a:t>Как передается вирус?</a:t>
            </a:r>
          </a:p>
          <a:p>
            <a:r>
              <a:rPr lang="ru-RU" dirty="0" smtClean="0">
                <a:solidFill>
                  <a:schemeClr val="accent2">
                    <a:lumMod val="50000"/>
                  </a:schemeClr>
                </a:solidFill>
              </a:rPr>
              <a:t>Как защитить себя от заболевания?</a:t>
            </a:r>
          </a:p>
          <a:p>
            <a:r>
              <a:rPr lang="ru-RU" dirty="0" smtClean="0">
                <a:solidFill>
                  <a:schemeClr val="accent2">
                    <a:lumMod val="50000"/>
                  </a:schemeClr>
                </a:solidFill>
              </a:rPr>
              <a:t>Как узнать, болен человек ВИЧ или нет?</a:t>
            </a:r>
            <a:endParaRPr lang="ru-RU" dirty="0">
              <a:solidFill>
                <a:schemeClr val="accent2">
                  <a:lumMod val="50000"/>
                </a:schemeClr>
              </a:solidFill>
            </a:endParaRPr>
          </a:p>
          <a:p>
            <a:endParaRPr lang="ru-RU" dirty="0">
              <a:solidFill>
                <a:schemeClr val="accent2">
                  <a:lumMod val="50000"/>
                </a:schemeClr>
              </a:solidFill>
            </a:endParaRPr>
          </a:p>
        </p:txBody>
      </p:sp>
      <p:pic>
        <p:nvPicPr>
          <p:cNvPr id="10" name="Picture 7" descr="http://upload.wikimedia.org/wikipedia/commons/thumb/f/f0/World_Aids_Day_Ribbon.svg/150px-World_Aids_Day_Ribbon.svg.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178800" y="165100"/>
            <a:ext cx="714375" cy="1247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Прямоугольник 5"/>
          <p:cNvSpPr/>
          <p:nvPr/>
        </p:nvSpPr>
        <p:spPr>
          <a:xfrm>
            <a:off x="251520" y="165100"/>
            <a:ext cx="8712968" cy="2255788"/>
          </a:xfrm>
          <a:prstGeom prst="rect">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4800" dirty="0" smtClean="0">
                <a:solidFill>
                  <a:srgbClr val="C00000"/>
                </a:solidFill>
                <a:effectLst>
                  <a:outerShdw blurRad="38100" dist="38100" dir="2700000" algn="tl">
                    <a:srgbClr val="000000">
                      <a:alpha val="43137"/>
                    </a:srgbClr>
                  </a:outerShdw>
                </a:effectLst>
              </a:rPr>
              <a:t>Вирус иммунодефицита человека: </a:t>
            </a:r>
          </a:p>
          <a:p>
            <a:pPr algn="ctr"/>
            <a:r>
              <a:rPr lang="ru-RU" sz="4800" dirty="0" smtClean="0">
                <a:solidFill>
                  <a:srgbClr val="C00000"/>
                </a:solidFill>
                <a:effectLst>
                  <a:outerShdw blurRad="38100" dist="38100" dir="2700000" algn="tl">
                    <a:srgbClr val="000000">
                      <a:alpha val="43137"/>
                    </a:srgbClr>
                  </a:outerShdw>
                </a:effectLst>
              </a:rPr>
              <a:t>что необходимо знать</a:t>
            </a:r>
            <a:endParaRPr lang="ru-RU" sz="4800" dirty="0">
              <a:solidFill>
                <a:srgbClr val="C00000"/>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51118756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Объект 3"/>
          <p:cNvSpPr>
            <a:spLocks noGrp="1"/>
          </p:cNvSpPr>
          <p:nvPr>
            <p:ph sz="half" idx="1"/>
          </p:nvPr>
        </p:nvSpPr>
        <p:spPr/>
        <p:txBody>
          <a:bodyPr/>
          <a:lstStyle/>
          <a:p>
            <a:r>
              <a:rPr lang="ru-RU" dirty="0" smtClean="0"/>
              <a:t>ВИЧ – вирус иммунодефицита человека</a:t>
            </a:r>
          </a:p>
          <a:p>
            <a:r>
              <a:rPr lang="ru-RU" dirty="0" smtClean="0"/>
              <a:t>Возбудитель хронического инфекционного медленнотекущего заболевания, которое до сих пор остается неизлечимым</a:t>
            </a:r>
            <a:endParaRPr lang="ru-RU" dirty="0"/>
          </a:p>
        </p:txBody>
      </p:sp>
      <p:sp>
        <p:nvSpPr>
          <p:cNvPr id="5" name="Объект 4"/>
          <p:cNvSpPr>
            <a:spLocks noGrp="1"/>
          </p:cNvSpPr>
          <p:nvPr>
            <p:ph sz="half" idx="2"/>
          </p:nvPr>
        </p:nvSpPr>
        <p:spPr/>
        <p:txBody>
          <a:bodyPr/>
          <a:lstStyle/>
          <a:p>
            <a:r>
              <a:rPr lang="ru-RU" dirty="0" smtClean="0"/>
              <a:t>СПИД – синдром приобретенного иммунодефицита – последняя стадия развития заболевания ВИЧ-инфекции</a:t>
            </a:r>
            <a:endParaRPr lang="ru-RU" dirty="0"/>
          </a:p>
        </p:txBody>
      </p:sp>
      <p:sp>
        <p:nvSpPr>
          <p:cNvPr id="6" name="Прямоугольник 5"/>
          <p:cNvSpPr/>
          <p:nvPr/>
        </p:nvSpPr>
        <p:spPr>
          <a:xfrm>
            <a:off x="251520" y="44624"/>
            <a:ext cx="8712968" cy="1368152"/>
          </a:xfrm>
          <a:prstGeom prst="rect">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4800" dirty="0" smtClean="0">
                <a:solidFill>
                  <a:srgbClr val="C00000"/>
                </a:solidFill>
                <a:effectLst>
                  <a:outerShdw blurRad="38100" dist="38100" dir="2700000" algn="tl">
                    <a:srgbClr val="000000">
                      <a:alpha val="43137"/>
                    </a:srgbClr>
                  </a:outerShdw>
                </a:effectLst>
              </a:rPr>
              <a:t>Что такое ВИЧ и СПИД</a:t>
            </a:r>
            <a:endParaRPr lang="ru-RU" sz="4800" dirty="0">
              <a:solidFill>
                <a:srgbClr val="C00000"/>
              </a:solidFill>
              <a:effectLst>
                <a:outerShdw blurRad="38100" dist="38100" dir="2700000" algn="tl">
                  <a:srgbClr val="000000">
                    <a:alpha val="43137"/>
                  </a:srgbClr>
                </a:outerShdw>
              </a:effectLst>
            </a:endParaRPr>
          </a:p>
        </p:txBody>
      </p:sp>
      <p:pic>
        <p:nvPicPr>
          <p:cNvPr id="7" name="Picture 7" descr="http://upload.wikimedia.org/wikipedia/commons/thumb/f/f0/World_Aids_Day_Ribbon.svg/150px-World_Aids_Day_Ribbon.svg.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15164" y="93663"/>
            <a:ext cx="549275" cy="958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70922557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Прямоугольник 8"/>
          <p:cNvSpPr/>
          <p:nvPr/>
        </p:nvSpPr>
        <p:spPr>
          <a:xfrm>
            <a:off x="251520" y="44624"/>
            <a:ext cx="8712968" cy="1368152"/>
          </a:xfrm>
          <a:prstGeom prst="rect">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4800" dirty="0" smtClean="0">
                <a:solidFill>
                  <a:srgbClr val="C00000"/>
                </a:solidFill>
                <a:effectLst>
                  <a:outerShdw blurRad="38100" dist="38100" dir="2700000" algn="tl">
                    <a:srgbClr val="000000">
                      <a:alpha val="43137"/>
                    </a:srgbClr>
                  </a:outerShdw>
                </a:effectLst>
              </a:rPr>
              <a:t>Вирус иммунодефицита человека: характеристика</a:t>
            </a:r>
            <a:endParaRPr lang="ru-RU" sz="4800" dirty="0">
              <a:solidFill>
                <a:srgbClr val="C00000"/>
              </a:solidFill>
              <a:effectLst>
                <a:outerShdw blurRad="38100" dist="38100" dir="2700000" algn="tl">
                  <a:srgbClr val="000000">
                    <a:alpha val="43137"/>
                  </a:srgbClr>
                </a:outerShdw>
              </a:effectLst>
            </a:endParaRPr>
          </a:p>
        </p:txBody>
      </p:sp>
      <p:sp>
        <p:nvSpPr>
          <p:cNvPr id="3" name="Объект 2"/>
          <p:cNvSpPr>
            <a:spLocks noGrp="1"/>
          </p:cNvSpPr>
          <p:nvPr>
            <p:ph idx="1"/>
          </p:nvPr>
        </p:nvSpPr>
        <p:spPr>
          <a:xfrm>
            <a:off x="457200" y="1667941"/>
            <a:ext cx="8229600" cy="5073427"/>
          </a:xfrm>
        </p:spPr>
        <p:txBody>
          <a:bodyPr>
            <a:normAutofit lnSpcReduction="10000"/>
          </a:bodyPr>
          <a:lstStyle/>
          <a:p>
            <a:r>
              <a:rPr lang="ru-RU" dirty="0"/>
              <a:t>маленький </a:t>
            </a:r>
            <a:r>
              <a:rPr lang="ru-RU" dirty="0" smtClean="0"/>
              <a:t>- диаметром </a:t>
            </a:r>
            <a:r>
              <a:rPr lang="ru-RU" dirty="0"/>
              <a:t>100 </a:t>
            </a:r>
            <a:r>
              <a:rPr lang="ru-RU" dirty="0" err="1"/>
              <a:t>нм</a:t>
            </a:r>
            <a:r>
              <a:rPr lang="ru-RU" dirty="0"/>
              <a:t> </a:t>
            </a:r>
          </a:p>
          <a:p>
            <a:pPr marL="0" indent="0">
              <a:buNone/>
            </a:pPr>
            <a:r>
              <a:rPr lang="ru-RU" dirty="0" smtClean="0"/>
              <a:t>Меньше чем  </a:t>
            </a:r>
          </a:p>
          <a:p>
            <a:r>
              <a:rPr lang="ru-RU" dirty="0"/>
              <a:t>эритроцит или лимфоцит - </a:t>
            </a:r>
            <a:r>
              <a:rPr lang="ru-RU" dirty="0" smtClean="0"/>
              <a:t>в </a:t>
            </a:r>
            <a:r>
              <a:rPr lang="ru-RU" dirty="0"/>
              <a:t>70 раз </a:t>
            </a:r>
            <a:endParaRPr lang="en-US" dirty="0" smtClean="0"/>
          </a:p>
          <a:p>
            <a:r>
              <a:rPr lang="ru-RU" dirty="0" smtClean="0"/>
              <a:t>поры латекса – в 50 раз</a:t>
            </a:r>
          </a:p>
          <a:p>
            <a:r>
              <a:rPr lang="ru-RU" dirty="0"/>
              <a:t>клетка кожи человека </a:t>
            </a:r>
            <a:r>
              <a:rPr lang="ru-RU" dirty="0" smtClean="0"/>
              <a:t> - в 300 раз</a:t>
            </a:r>
          </a:p>
          <a:p>
            <a:pPr marL="0" indent="0" algn="ctr">
              <a:buNone/>
            </a:pPr>
            <a:r>
              <a:rPr lang="ru-RU" dirty="0" smtClean="0">
                <a:solidFill>
                  <a:srgbClr val="C00000"/>
                </a:solidFill>
              </a:rPr>
              <a:t>но! </a:t>
            </a:r>
            <a:r>
              <a:rPr lang="ru-RU" dirty="0" err="1">
                <a:solidFill>
                  <a:srgbClr val="C00000"/>
                </a:solidFill>
              </a:rPr>
              <a:t>наночастицы</a:t>
            </a:r>
            <a:r>
              <a:rPr lang="ru-RU" dirty="0">
                <a:solidFill>
                  <a:srgbClr val="C00000"/>
                </a:solidFill>
              </a:rPr>
              <a:t> размером более 40 </a:t>
            </a:r>
            <a:r>
              <a:rPr lang="ru-RU" dirty="0" err="1">
                <a:solidFill>
                  <a:srgbClr val="C00000"/>
                </a:solidFill>
              </a:rPr>
              <a:t>нм</a:t>
            </a:r>
            <a:r>
              <a:rPr lang="ru-RU" dirty="0">
                <a:solidFill>
                  <a:srgbClr val="C00000"/>
                </a:solidFill>
              </a:rPr>
              <a:t> не проникают через кожу за роговой </a:t>
            </a:r>
            <a:r>
              <a:rPr lang="ru-RU" dirty="0" smtClean="0">
                <a:solidFill>
                  <a:srgbClr val="C00000"/>
                </a:solidFill>
              </a:rPr>
              <a:t>слой</a:t>
            </a:r>
          </a:p>
          <a:p>
            <a:endParaRPr lang="ru-RU" dirty="0"/>
          </a:p>
          <a:p>
            <a:r>
              <a:rPr lang="ru-RU" dirty="0" smtClean="0"/>
              <a:t>1 микрометр = 1 000 нанометр</a:t>
            </a:r>
            <a:endParaRPr lang="ru-RU" dirty="0"/>
          </a:p>
        </p:txBody>
      </p:sp>
      <p:pic>
        <p:nvPicPr>
          <p:cNvPr id="4" name="Picture 7" descr="http://upload.wikimedia.org/wikipedia/commons/thumb/f/f0/World_Aids_Day_Ribbon.svg/150px-World_Aids_Day_Ribbon.svg.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15164" y="93663"/>
            <a:ext cx="549275" cy="958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72166692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Прямоугольник 8"/>
          <p:cNvSpPr/>
          <p:nvPr/>
        </p:nvSpPr>
        <p:spPr>
          <a:xfrm>
            <a:off x="0" y="44624"/>
            <a:ext cx="9144000" cy="1007889"/>
          </a:xfrm>
          <a:prstGeom prst="rect">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4800" dirty="0" smtClean="0">
                <a:solidFill>
                  <a:srgbClr val="C00000"/>
                </a:solidFill>
                <a:effectLst>
                  <a:outerShdw blurRad="38100" dist="38100" dir="2700000" algn="tl">
                    <a:srgbClr val="000000">
                      <a:alpha val="43137"/>
                    </a:srgbClr>
                  </a:outerShdw>
                </a:effectLst>
              </a:rPr>
              <a:t>Вирус: выживаемость</a:t>
            </a:r>
            <a:endParaRPr lang="ru-RU" sz="4800" dirty="0">
              <a:solidFill>
                <a:srgbClr val="C00000"/>
              </a:solidFill>
              <a:effectLst>
                <a:outerShdw blurRad="38100" dist="38100" dir="2700000" algn="tl">
                  <a:srgbClr val="000000">
                    <a:alpha val="43137"/>
                  </a:srgbClr>
                </a:outerShdw>
              </a:effectLst>
            </a:endParaRPr>
          </a:p>
        </p:txBody>
      </p:sp>
      <p:sp>
        <p:nvSpPr>
          <p:cNvPr id="3" name="Объект 2"/>
          <p:cNvSpPr>
            <a:spLocks noGrp="1"/>
          </p:cNvSpPr>
          <p:nvPr>
            <p:ph idx="1"/>
          </p:nvPr>
        </p:nvSpPr>
        <p:spPr>
          <a:xfrm>
            <a:off x="457200" y="1052736"/>
            <a:ext cx="8229600" cy="5544616"/>
          </a:xfrm>
        </p:spPr>
        <p:txBody>
          <a:bodyPr>
            <a:normAutofit fontScale="85000" lnSpcReduction="10000"/>
          </a:bodyPr>
          <a:lstStyle/>
          <a:p>
            <a:pPr marL="0" indent="0">
              <a:buNone/>
            </a:pPr>
            <a:r>
              <a:rPr lang="ru-RU" b="1" dirty="0" smtClean="0"/>
              <a:t>Хорошо себя чувствует </a:t>
            </a:r>
          </a:p>
          <a:p>
            <a:r>
              <a:rPr lang="ru-RU" b="1" dirty="0" smtClean="0"/>
              <a:t>В </a:t>
            </a:r>
            <a:r>
              <a:rPr lang="ru-RU" b="1" dirty="0" err="1" smtClean="0"/>
              <a:t>теплых</a:t>
            </a:r>
            <a:r>
              <a:rPr lang="ru-RU" b="1" dirty="0" smtClean="0"/>
              <a:t> и влажных условиях, в жидкостях </a:t>
            </a:r>
          </a:p>
          <a:p>
            <a:r>
              <a:rPr lang="ru-RU" b="1" dirty="0" smtClean="0"/>
              <a:t>При низких температурах и глубокой заморозке</a:t>
            </a:r>
          </a:p>
          <a:p>
            <a:pPr lvl="1"/>
            <a:r>
              <a:rPr lang="ru-RU" dirty="0" smtClean="0"/>
              <a:t>Отлично </a:t>
            </a:r>
            <a:r>
              <a:rPr lang="ru-RU" dirty="0"/>
              <a:t>сохранялся при минус 70⁰</a:t>
            </a:r>
            <a:r>
              <a:rPr lang="ru-RU" dirty="0" smtClean="0"/>
              <a:t>C (годами).</a:t>
            </a:r>
            <a:endParaRPr lang="ru-RU" dirty="0"/>
          </a:p>
          <a:p>
            <a:pPr marL="0" indent="0">
              <a:buNone/>
            </a:pPr>
            <a:r>
              <a:rPr lang="ru-RU" b="1" dirty="0" smtClean="0"/>
              <a:t>Быстрее гибнет</a:t>
            </a:r>
          </a:p>
          <a:p>
            <a:r>
              <a:rPr lang="ru-RU" b="1" dirty="0" smtClean="0"/>
              <a:t>Чем жарче и суше, чем больше солнца, </a:t>
            </a:r>
          </a:p>
          <a:p>
            <a:r>
              <a:rPr lang="ru-RU" b="1" dirty="0" smtClean="0"/>
              <a:t>Чем выше отклонение от нейтральной кислотно-щелочной среды </a:t>
            </a:r>
            <a:endParaRPr lang="ru-RU" dirty="0"/>
          </a:p>
          <a:p>
            <a:pPr lvl="1"/>
            <a:r>
              <a:rPr lang="ru-RU" dirty="0" smtClean="0"/>
              <a:t>Оптимальный уровень </a:t>
            </a:r>
            <a:r>
              <a:rPr lang="en-US" dirty="0" smtClean="0"/>
              <a:t>pH</a:t>
            </a:r>
            <a:r>
              <a:rPr lang="ru-RU" dirty="0" smtClean="0"/>
              <a:t> 7,1.</a:t>
            </a:r>
          </a:p>
          <a:p>
            <a:pPr lvl="1"/>
            <a:r>
              <a:rPr lang="ru-RU" b="1" dirty="0"/>
              <a:t>нейтральная </a:t>
            </a:r>
            <a:r>
              <a:rPr lang="ru-RU" dirty="0" smtClean="0"/>
              <a:t>среда </a:t>
            </a:r>
            <a:r>
              <a:rPr lang="ru-RU" b="1" dirty="0"/>
              <a:t>рН</a:t>
            </a:r>
            <a:r>
              <a:rPr lang="ru-RU" dirty="0"/>
              <a:t> = </a:t>
            </a:r>
            <a:r>
              <a:rPr lang="ru-RU" dirty="0" smtClean="0"/>
              <a:t>7, </a:t>
            </a:r>
            <a:r>
              <a:rPr lang="ru-RU" b="1" dirty="0" smtClean="0"/>
              <a:t>кислая </a:t>
            </a:r>
            <a:r>
              <a:rPr lang="ru-RU" dirty="0"/>
              <a:t>&lt; </a:t>
            </a:r>
            <a:r>
              <a:rPr lang="ru-RU" dirty="0" smtClean="0"/>
              <a:t>7, </a:t>
            </a:r>
            <a:r>
              <a:rPr lang="ru-RU" b="1" dirty="0" smtClean="0"/>
              <a:t>щелочная </a:t>
            </a:r>
            <a:r>
              <a:rPr lang="ru-RU" dirty="0"/>
              <a:t>&gt; </a:t>
            </a:r>
            <a:r>
              <a:rPr lang="ru-RU" dirty="0" smtClean="0"/>
              <a:t>7</a:t>
            </a:r>
          </a:p>
          <a:p>
            <a:r>
              <a:rPr lang="ru-RU" b="1" dirty="0" smtClean="0"/>
              <a:t>Под воздействием дезинфицирующих веществ</a:t>
            </a:r>
          </a:p>
          <a:p>
            <a:pPr marL="0" indent="0" algn="ctr">
              <a:buNone/>
            </a:pPr>
            <a:r>
              <a:rPr lang="ru-RU" b="1" dirty="0">
                <a:solidFill>
                  <a:srgbClr val="C00000"/>
                </a:solidFill>
              </a:rPr>
              <a:t>НЕ МОЖЕТ СОХРАНИТЬСЯ В ВОЗДУХЕ</a:t>
            </a:r>
            <a:r>
              <a:rPr lang="ru-RU" b="1" dirty="0" smtClean="0">
                <a:solidFill>
                  <a:srgbClr val="C00000"/>
                </a:solidFill>
              </a:rPr>
              <a:t>!</a:t>
            </a:r>
            <a:endParaRPr lang="ru-RU" b="1" dirty="0"/>
          </a:p>
        </p:txBody>
      </p:sp>
      <p:pic>
        <p:nvPicPr>
          <p:cNvPr id="4" name="Picture 7" descr="http://upload.wikimedia.org/wikipedia/commons/thumb/f/f0/World_Aids_Day_Ribbon.svg/150px-World_Aids_Day_Ribbon.svg.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15164" y="93663"/>
            <a:ext cx="549275" cy="958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94141316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107504" y="116632"/>
            <a:ext cx="8856984" cy="1008112"/>
          </a:xfrm>
          <a:prstGeom prst="rect">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4800" dirty="0" smtClean="0">
                <a:solidFill>
                  <a:srgbClr val="C00000"/>
                </a:solidFill>
                <a:effectLst>
                  <a:outerShdw blurRad="38100" dist="38100" dir="2700000" algn="tl">
                    <a:srgbClr val="000000">
                      <a:alpha val="43137"/>
                    </a:srgbClr>
                  </a:outerShdw>
                </a:effectLst>
              </a:rPr>
              <a:t>Как попадает в организм?</a:t>
            </a:r>
            <a:endParaRPr lang="ru-RU" sz="4800" dirty="0">
              <a:solidFill>
                <a:srgbClr val="C00000"/>
              </a:solidFill>
              <a:effectLst>
                <a:outerShdw blurRad="38100" dist="38100" dir="2700000" algn="tl">
                  <a:srgbClr val="000000">
                    <a:alpha val="43137"/>
                  </a:srgbClr>
                </a:outerShdw>
              </a:effectLst>
            </a:endParaRPr>
          </a:p>
        </p:txBody>
      </p:sp>
      <p:pic>
        <p:nvPicPr>
          <p:cNvPr id="1026" name="Picture 2" descr="Как распространяется ВИЧ? - Hiv"/>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967" y="1320894"/>
            <a:ext cx="9152967" cy="5060434"/>
          </a:xfrm>
          <a:prstGeom prst="rect">
            <a:avLst/>
          </a:prstGeom>
          <a:noFill/>
          <a:extLst>
            <a:ext uri="{909E8E84-426E-40DD-AFC4-6F175D3DCCD1}">
              <a14:hiddenFill xmlns:a14="http://schemas.microsoft.com/office/drawing/2010/main">
                <a:solidFill>
                  <a:srgbClr val="FFFFFF"/>
                </a:solidFill>
              </a14:hiddenFill>
            </a:ext>
          </a:extLst>
        </p:spPr>
      </p:pic>
      <p:sp>
        <p:nvSpPr>
          <p:cNvPr id="5" name="Прямоугольник 4"/>
          <p:cNvSpPr/>
          <p:nvPr/>
        </p:nvSpPr>
        <p:spPr>
          <a:xfrm>
            <a:off x="107504" y="6488668"/>
            <a:ext cx="8964488" cy="369332"/>
          </a:xfrm>
          <a:prstGeom prst="rect">
            <a:avLst/>
          </a:prstGeom>
        </p:spPr>
        <p:txBody>
          <a:bodyPr wrap="square">
            <a:spAutoFit/>
          </a:bodyPr>
          <a:lstStyle/>
          <a:p>
            <a:r>
              <a:rPr lang="ru-RU" dirty="0" smtClean="0"/>
              <a:t>Изображение с сайта </a:t>
            </a:r>
            <a:r>
              <a:rPr lang="la-Latn" dirty="0" smtClean="0"/>
              <a:t>https</a:t>
            </a:r>
            <a:r>
              <a:rPr lang="la-Latn" dirty="0"/>
              <a:t>://www.hiv.ee/ru/vich/kak-rasprostranyaetsya-vich/</a:t>
            </a:r>
            <a:endParaRPr lang="ru-RU" dirty="0"/>
          </a:p>
        </p:txBody>
      </p:sp>
      <p:pic>
        <p:nvPicPr>
          <p:cNvPr id="6" name="Picture 7" descr="http://upload.wikimedia.org/wikipedia/commons/thumb/f/f0/World_Aids_Day_Ribbon.svg/150px-World_Aids_Day_Ribbon.svg.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15164" y="93663"/>
            <a:ext cx="549275" cy="958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4837453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style>
          <a:lnRef idx="2">
            <a:schemeClr val="accent2"/>
          </a:lnRef>
          <a:fillRef idx="1">
            <a:schemeClr val="lt1"/>
          </a:fillRef>
          <a:effectRef idx="0">
            <a:schemeClr val="accent2"/>
          </a:effectRef>
          <a:fontRef idx="minor">
            <a:schemeClr val="dk1"/>
          </a:fontRef>
        </p:style>
        <p:txBody>
          <a:bodyPr/>
          <a:lstStyle/>
          <a:p>
            <a:r>
              <a:rPr lang="ru-RU" dirty="0" smtClean="0">
                <a:solidFill>
                  <a:schemeClr val="accent6">
                    <a:lumMod val="75000"/>
                  </a:schemeClr>
                </a:solidFill>
              </a:rPr>
              <a:t>3 пути передачи</a:t>
            </a:r>
            <a:endParaRPr lang="ru-RU" dirty="0">
              <a:solidFill>
                <a:schemeClr val="accent6">
                  <a:lumMod val="75000"/>
                </a:schemeClr>
              </a:solidFill>
            </a:endParaRPr>
          </a:p>
        </p:txBody>
      </p:sp>
      <p:sp>
        <p:nvSpPr>
          <p:cNvPr id="3" name="Объект 2"/>
          <p:cNvSpPr>
            <a:spLocks noGrp="1"/>
          </p:cNvSpPr>
          <p:nvPr>
            <p:ph idx="1"/>
          </p:nvPr>
        </p:nvSpPr>
        <p:spPr/>
        <p:txBody>
          <a:bodyPr/>
          <a:lstStyle/>
          <a:p>
            <a:r>
              <a:rPr lang="ru-RU" dirty="0" smtClean="0"/>
              <a:t>Контакты с биологическими </a:t>
            </a:r>
            <a:br>
              <a:rPr lang="ru-RU" dirty="0" smtClean="0"/>
            </a:br>
            <a:r>
              <a:rPr lang="ru-RU" dirty="0" smtClean="0"/>
              <a:t>жидкостями</a:t>
            </a:r>
          </a:p>
          <a:p>
            <a:pPr lvl="1"/>
            <a:r>
              <a:rPr lang="ru-RU" dirty="0" smtClean="0"/>
              <a:t>Кровь</a:t>
            </a:r>
          </a:p>
          <a:p>
            <a:pPr lvl="1"/>
            <a:r>
              <a:rPr lang="ru-RU" dirty="0" smtClean="0"/>
              <a:t>Сперма и вагинальный секрет</a:t>
            </a:r>
          </a:p>
          <a:p>
            <a:pPr lvl="1"/>
            <a:r>
              <a:rPr lang="ru-RU" dirty="0" smtClean="0"/>
              <a:t>Грудное молоко</a:t>
            </a:r>
          </a:p>
          <a:p>
            <a:pPr lvl="1"/>
            <a:endParaRPr lang="ru-RU" dirty="0"/>
          </a:p>
          <a:p>
            <a:pPr lvl="1"/>
            <a:r>
              <a:rPr lang="ru-RU" dirty="0" smtClean="0"/>
              <a:t>Биологические жидкости, содержащие кровь</a:t>
            </a:r>
            <a:endParaRPr lang="ru-RU" dirty="0"/>
          </a:p>
        </p:txBody>
      </p:sp>
      <p:pic>
        <p:nvPicPr>
          <p:cNvPr id="7" name="Picture 7" descr="http://upload.wikimedia.org/wikipedia/commons/thumb/f/f0/World_Aids_Day_Ribbon.svg/150px-World_Aids_Day_Ribbon.svg.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007188" y="332656"/>
            <a:ext cx="549275" cy="958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17293607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style>
          <a:lnRef idx="2">
            <a:schemeClr val="accent2"/>
          </a:lnRef>
          <a:fillRef idx="1">
            <a:schemeClr val="lt1"/>
          </a:fillRef>
          <a:effectRef idx="0">
            <a:schemeClr val="accent2"/>
          </a:effectRef>
          <a:fontRef idx="minor">
            <a:schemeClr val="dk1"/>
          </a:fontRef>
        </p:style>
        <p:txBody>
          <a:bodyPr/>
          <a:lstStyle/>
          <a:p>
            <a:r>
              <a:rPr lang="ru-RU" dirty="0" smtClean="0">
                <a:solidFill>
                  <a:srgbClr val="FFFF00"/>
                </a:solidFill>
                <a:effectLst>
                  <a:outerShdw blurRad="38100" dist="38100" dir="2700000" algn="tl">
                    <a:srgbClr val="000000">
                      <a:alpha val="43137"/>
                    </a:srgbClr>
                  </a:outerShdw>
                </a:effectLst>
              </a:rPr>
              <a:t>Предупреждение</a:t>
            </a:r>
            <a:endParaRPr lang="ru-RU" dirty="0">
              <a:solidFill>
                <a:srgbClr val="FFFF00"/>
              </a:solidFill>
              <a:effectLst>
                <a:outerShdw blurRad="38100" dist="38100" dir="2700000" algn="tl">
                  <a:srgbClr val="000000">
                    <a:alpha val="43137"/>
                  </a:srgbClr>
                </a:outerShdw>
              </a:effectLst>
            </a:endParaRPr>
          </a:p>
        </p:txBody>
      </p:sp>
      <p:sp>
        <p:nvSpPr>
          <p:cNvPr id="3" name="Объект 2"/>
          <p:cNvSpPr>
            <a:spLocks noGrp="1"/>
          </p:cNvSpPr>
          <p:nvPr>
            <p:ph sz="half" idx="1"/>
          </p:nvPr>
        </p:nvSpPr>
        <p:spPr/>
        <p:txBody>
          <a:bodyPr/>
          <a:lstStyle/>
          <a:p>
            <a:r>
              <a:rPr lang="ru-RU" dirty="0" smtClean="0"/>
              <a:t>В </a:t>
            </a:r>
            <a:r>
              <a:rPr lang="ru-RU" dirty="0" err="1" smtClean="0"/>
              <a:t>оздержание</a:t>
            </a:r>
            <a:endParaRPr lang="ru-RU" dirty="0" smtClean="0"/>
          </a:p>
          <a:p>
            <a:r>
              <a:rPr lang="ru-RU" dirty="0" smtClean="0"/>
              <a:t>В </a:t>
            </a:r>
            <a:r>
              <a:rPr lang="ru-RU" dirty="0" err="1" smtClean="0"/>
              <a:t>ерность</a:t>
            </a:r>
            <a:endParaRPr lang="ru-RU" dirty="0" smtClean="0"/>
          </a:p>
          <a:p>
            <a:r>
              <a:rPr lang="ru-RU" dirty="0" smtClean="0"/>
              <a:t>П </a:t>
            </a:r>
            <a:r>
              <a:rPr lang="ru-RU" dirty="0" err="1" smtClean="0"/>
              <a:t>резерватив</a:t>
            </a:r>
            <a:endParaRPr lang="ru-RU" dirty="0"/>
          </a:p>
        </p:txBody>
      </p:sp>
      <p:sp>
        <p:nvSpPr>
          <p:cNvPr id="4" name="Объект 3"/>
          <p:cNvSpPr>
            <a:spLocks noGrp="1"/>
          </p:cNvSpPr>
          <p:nvPr>
            <p:ph sz="half" idx="2"/>
          </p:nvPr>
        </p:nvSpPr>
        <p:spPr/>
        <p:txBody>
          <a:bodyPr/>
          <a:lstStyle/>
          <a:p>
            <a:r>
              <a:rPr lang="ru-RU" dirty="0" smtClean="0"/>
              <a:t>Отказ от ПАВ</a:t>
            </a:r>
            <a:endParaRPr lang="ru-RU" dirty="0"/>
          </a:p>
        </p:txBody>
      </p:sp>
      <p:pic>
        <p:nvPicPr>
          <p:cNvPr id="6" name="Picture 7" descr="http://upload.wikimedia.org/wikipedia/commons/thumb/f/f0/World_Aids_Day_Ribbon.svg/150px-World_Aids_Day_Ribbon.svg.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040526" y="332656"/>
            <a:ext cx="549275" cy="958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32896335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p:txBody>
          <a:bodyPr>
            <a:normAutofit fontScale="92500" lnSpcReduction="10000"/>
          </a:bodyPr>
          <a:lstStyle/>
          <a:p>
            <a:r>
              <a:rPr lang="ru-RU" dirty="0" smtClean="0"/>
              <a:t>Женщина не передаст ВИЧ ребёнку, если вовремя выявить заболевание и принимать терапию, отказаться от грудного вскармливания</a:t>
            </a:r>
          </a:p>
          <a:p>
            <a:r>
              <a:rPr lang="ru-RU" dirty="0" smtClean="0"/>
              <a:t>ВИЧ не передаётся при переливании крови, пересадке органов и тканей, </a:t>
            </a:r>
            <a:r>
              <a:rPr lang="ru-RU" b="1" dirty="0" smtClean="0"/>
              <a:t>если донор обследован на ВИЧ</a:t>
            </a:r>
            <a:r>
              <a:rPr lang="ru-RU" dirty="0" smtClean="0"/>
              <a:t>. Это обязательная процедура!</a:t>
            </a:r>
          </a:p>
          <a:p>
            <a:r>
              <a:rPr lang="ru-RU" dirty="0" smtClean="0"/>
              <a:t>Стерильные инструменты не приводят к заражению ВИЧ</a:t>
            </a:r>
            <a:endParaRPr lang="ru-RU" dirty="0"/>
          </a:p>
        </p:txBody>
      </p:sp>
      <p:sp>
        <p:nvSpPr>
          <p:cNvPr id="4" name="Прямоугольник 3"/>
          <p:cNvSpPr/>
          <p:nvPr/>
        </p:nvSpPr>
        <p:spPr>
          <a:xfrm>
            <a:off x="755576" y="116632"/>
            <a:ext cx="7776864" cy="627337"/>
          </a:xfrm>
          <a:prstGeom prst="rect">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4800" dirty="0" smtClean="0">
                <a:solidFill>
                  <a:srgbClr val="C00000"/>
                </a:solidFill>
                <a:effectLst>
                  <a:outerShdw blurRad="38100" dist="38100" dir="2700000" algn="tl">
                    <a:srgbClr val="000000">
                      <a:alpha val="43137"/>
                    </a:srgbClr>
                  </a:outerShdw>
                </a:effectLst>
              </a:rPr>
              <a:t>Немного о путях передачи</a:t>
            </a:r>
            <a:endParaRPr lang="ru-RU" sz="4800" dirty="0">
              <a:solidFill>
                <a:srgbClr val="C00000"/>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02237722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style>
          <a:lnRef idx="2">
            <a:schemeClr val="accent2"/>
          </a:lnRef>
          <a:fillRef idx="1">
            <a:schemeClr val="lt1"/>
          </a:fillRef>
          <a:effectRef idx="0">
            <a:schemeClr val="accent2"/>
          </a:effectRef>
          <a:fontRef idx="minor">
            <a:schemeClr val="dk1"/>
          </a:fontRef>
        </p:style>
        <p:txBody>
          <a:bodyPr/>
          <a:lstStyle/>
          <a:p>
            <a:r>
              <a:rPr lang="ru-RU" dirty="0" smtClean="0">
                <a:solidFill>
                  <a:srgbClr val="00B050"/>
                </a:solidFill>
              </a:rPr>
              <a:t>Правда и мифы</a:t>
            </a:r>
            <a:endParaRPr lang="ru-RU" dirty="0">
              <a:solidFill>
                <a:srgbClr val="00B050"/>
              </a:solidFill>
            </a:endParaRPr>
          </a:p>
        </p:txBody>
      </p:sp>
      <p:sp>
        <p:nvSpPr>
          <p:cNvPr id="5" name="Текст 4"/>
          <p:cNvSpPr>
            <a:spLocks noGrp="1"/>
          </p:cNvSpPr>
          <p:nvPr>
            <p:ph type="body" idx="1"/>
          </p:nvPr>
        </p:nvSpPr>
        <p:spPr/>
        <p:txBody>
          <a:bodyPr/>
          <a:lstStyle/>
          <a:p>
            <a:r>
              <a:rPr lang="ru-RU" dirty="0" smtClean="0"/>
              <a:t>Правда</a:t>
            </a:r>
            <a:endParaRPr lang="ru-RU" dirty="0"/>
          </a:p>
        </p:txBody>
      </p:sp>
      <p:sp>
        <p:nvSpPr>
          <p:cNvPr id="6" name="Объект 5"/>
          <p:cNvSpPr>
            <a:spLocks noGrp="1"/>
          </p:cNvSpPr>
          <p:nvPr>
            <p:ph sz="half" idx="2"/>
          </p:nvPr>
        </p:nvSpPr>
        <p:spPr/>
        <p:txBody>
          <a:bodyPr/>
          <a:lstStyle/>
          <a:p>
            <a:r>
              <a:rPr lang="ru-RU" dirty="0" smtClean="0"/>
              <a:t>Передаётся при сексуальном контакте</a:t>
            </a:r>
          </a:p>
          <a:p>
            <a:r>
              <a:rPr lang="ru-RU" dirty="0" smtClean="0"/>
              <a:t>Передаётся при контакте с кровью</a:t>
            </a:r>
          </a:p>
          <a:p>
            <a:r>
              <a:rPr lang="ru-RU" dirty="0" smtClean="0"/>
              <a:t>Без специального лечения может передаться </a:t>
            </a:r>
            <a:r>
              <a:rPr lang="ru-RU" dirty="0" err="1" smtClean="0"/>
              <a:t>ребенку</a:t>
            </a:r>
            <a:endParaRPr lang="ru-RU" dirty="0" smtClean="0"/>
          </a:p>
          <a:p>
            <a:r>
              <a:rPr lang="ru-RU" dirty="0" smtClean="0"/>
              <a:t>При адекватном лечении продолжительность жизни как у всех</a:t>
            </a:r>
          </a:p>
          <a:p>
            <a:endParaRPr lang="ru-RU" dirty="0"/>
          </a:p>
        </p:txBody>
      </p:sp>
      <p:sp>
        <p:nvSpPr>
          <p:cNvPr id="7" name="Текст 6"/>
          <p:cNvSpPr>
            <a:spLocks noGrp="1"/>
          </p:cNvSpPr>
          <p:nvPr>
            <p:ph type="body" sz="quarter" idx="3"/>
          </p:nvPr>
        </p:nvSpPr>
        <p:spPr/>
        <p:txBody>
          <a:bodyPr/>
          <a:lstStyle/>
          <a:p>
            <a:r>
              <a:rPr lang="ru-RU" dirty="0" smtClean="0"/>
              <a:t>Миф</a:t>
            </a:r>
            <a:endParaRPr lang="ru-RU" dirty="0"/>
          </a:p>
        </p:txBody>
      </p:sp>
      <p:sp>
        <p:nvSpPr>
          <p:cNvPr id="8" name="Объект 7"/>
          <p:cNvSpPr>
            <a:spLocks noGrp="1"/>
          </p:cNvSpPr>
          <p:nvPr>
            <p:ph sz="quarter" idx="4"/>
          </p:nvPr>
        </p:nvSpPr>
        <p:spPr/>
        <p:txBody>
          <a:bodyPr>
            <a:normAutofit fontScale="92500" lnSpcReduction="10000"/>
          </a:bodyPr>
          <a:lstStyle/>
          <a:p>
            <a:r>
              <a:rPr lang="ru-RU" dirty="0" smtClean="0"/>
              <a:t>Презервативы пропускают ВИЧ</a:t>
            </a:r>
          </a:p>
          <a:p>
            <a:r>
              <a:rPr lang="ru-RU" dirty="0" smtClean="0"/>
              <a:t>Укол иглой</a:t>
            </a:r>
          </a:p>
          <a:p>
            <a:r>
              <a:rPr lang="ru-RU" dirty="0" smtClean="0"/>
              <a:t>Укус комара</a:t>
            </a:r>
          </a:p>
          <a:p>
            <a:r>
              <a:rPr lang="ru-RU" dirty="0" smtClean="0"/>
              <a:t>Укус ВИЧ-инфицированного человека</a:t>
            </a:r>
          </a:p>
          <a:p>
            <a:r>
              <a:rPr lang="ru-RU" dirty="0" smtClean="0"/>
              <a:t>Все дети у ВИЧ+ мам – ВИЧ-инфицированы</a:t>
            </a:r>
          </a:p>
          <a:p>
            <a:r>
              <a:rPr lang="ru-RU" dirty="0" smtClean="0"/>
              <a:t>Генетическое наследование</a:t>
            </a:r>
          </a:p>
          <a:p>
            <a:r>
              <a:rPr lang="ru-RU" dirty="0" smtClean="0"/>
              <a:t>Ограничение жизнедеятельности….</a:t>
            </a:r>
            <a:endParaRPr lang="ru-RU" dirty="0"/>
          </a:p>
        </p:txBody>
      </p:sp>
      <p:pic>
        <p:nvPicPr>
          <p:cNvPr id="10" name="Picture 7" descr="http://upload.wikimedia.org/wikipedia/commons/thumb/f/f0/World_Aids_Day_Ribbon.svg/150px-World_Aids_Day_Ribbon.svg.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040526" y="332656"/>
            <a:ext cx="549275" cy="958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6514909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1043608" y="116632"/>
            <a:ext cx="7128792" cy="627337"/>
          </a:xfrm>
          <a:prstGeom prst="rect">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4800" dirty="0" smtClean="0">
                <a:solidFill>
                  <a:srgbClr val="C00000"/>
                </a:solidFill>
                <a:effectLst>
                  <a:outerShdw blurRad="38100" dist="38100" dir="2700000" algn="tl">
                    <a:srgbClr val="000000">
                      <a:alpha val="43137"/>
                    </a:srgbClr>
                  </a:outerShdw>
                </a:effectLst>
              </a:rPr>
              <a:t>Ситуации риска</a:t>
            </a:r>
            <a:endParaRPr lang="ru-RU" sz="4800" dirty="0">
              <a:solidFill>
                <a:srgbClr val="C00000"/>
              </a:solidFill>
              <a:effectLst>
                <a:outerShdw blurRad="38100" dist="38100" dir="2700000" algn="tl">
                  <a:srgbClr val="000000">
                    <a:alpha val="43137"/>
                  </a:srgbClr>
                </a:outerShdw>
              </a:effectLst>
            </a:endParaRPr>
          </a:p>
        </p:txBody>
      </p:sp>
      <p:sp>
        <p:nvSpPr>
          <p:cNvPr id="3" name="Объект 2"/>
          <p:cNvSpPr>
            <a:spLocks noGrp="1"/>
          </p:cNvSpPr>
          <p:nvPr>
            <p:ph idx="1"/>
          </p:nvPr>
        </p:nvSpPr>
        <p:spPr>
          <a:xfrm>
            <a:off x="0" y="1268760"/>
            <a:ext cx="8686800" cy="4857403"/>
          </a:xfrm>
        </p:spPr>
        <p:txBody>
          <a:bodyPr>
            <a:normAutofit/>
          </a:bodyPr>
          <a:lstStyle/>
          <a:p>
            <a:pPr marL="457200" lvl="1" indent="0">
              <a:buNone/>
            </a:pPr>
            <a:r>
              <a:rPr lang="ru-RU" dirty="0" smtClean="0"/>
              <a:t>Где и как можно заразиться ВИЧ</a:t>
            </a:r>
          </a:p>
          <a:p>
            <a:pPr marL="457200" lvl="1" indent="0">
              <a:buNone/>
            </a:pPr>
            <a:r>
              <a:rPr lang="ru-RU" dirty="0"/>
              <a:t>Б</a:t>
            </a:r>
            <a:r>
              <a:rPr lang="ru-RU" dirty="0" smtClean="0"/>
              <a:t>ольница?</a:t>
            </a:r>
          </a:p>
          <a:p>
            <a:pPr marL="457200" lvl="1" indent="0">
              <a:buNone/>
            </a:pPr>
            <a:r>
              <a:rPr lang="ru-RU" dirty="0" smtClean="0"/>
              <a:t>Стоматолог?</a:t>
            </a:r>
          </a:p>
          <a:p>
            <a:pPr marL="457200" lvl="1" indent="0">
              <a:buNone/>
            </a:pPr>
            <a:r>
              <a:rPr lang="ru-RU" dirty="0" smtClean="0"/>
              <a:t>Тату, пирсинг?</a:t>
            </a:r>
          </a:p>
          <a:p>
            <a:pPr marL="457200" lvl="1" indent="0">
              <a:buNone/>
            </a:pPr>
            <a:r>
              <a:rPr lang="ru-RU" dirty="0" smtClean="0"/>
              <a:t>Маникюр?</a:t>
            </a:r>
          </a:p>
          <a:p>
            <a:pPr marL="457200" lvl="1" indent="0">
              <a:buNone/>
            </a:pPr>
            <a:r>
              <a:rPr lang="ru-RU" dirty="0" smtClean="0"/>
              <a:t>Коллектив?</a:t>
            </a:r>
          </a:p>
          <a:p>
            <a:pPr marL="457200" lvl="1" indent="0">
              <a:buNone/>
            </a:pPr>
            <a:r>
              <a:rPr lang="ru-RU" dirty="0"/>
              <a:t>С</a:t>
            </a:r>
            <a:r>
              <a:rPr lang="ru-RU" dirty="0" smtClean="0"/>
              <a:t>толовая?</a:t>
            </a:r>
          </a:p>
          <a:p>
            <a:pPr marL="457200" lvl="1" indent="0">
              <a:buNone/>
            </a:pPr>
            <a:r>
              <a:rPr lang="ru-RU" dirty="0" smtClean="0"/>
              <a:t>Половой партнёр?</a:t>
            </a:r>
          </a:p>
          <a:p>
            <a:pPr marL="457200" lvl="1" indent="0">
              <a:buNone/>
            </a:pPr>
            <a:endParaRPr lang="ru-RU" dirty="0" smtClean="0"/>
          </a:p>
          <a:p>
            <a:pPr marL="457200" lvl="1" indent="0">
              <a:buNone/>
            </a:pPr>
            <a:endParaRPr lang="ru-RU" dirty="0"/>
          </a:p>
          <a:p>
            <a:endParaRPr lang="ru-RU" dirty="0"/>
          </a:p>
        </p:txBody>
      </p:sp>
      <p:pic>
        <p:nvPicPr>
          <p:cNvPr id="5"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08362" y="2857500"/>
            <a:ext cx="5772150" cy="40005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69555944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Как происходит замер пульса фитнес браслетом"/>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688954"/>
            <a:ext cx="9144001" cy="4138469"/>
          </a:xfrm>
          <a:prstGeom prst="rect">
            <a:avLst/>
          </a:prstGeom>
          <a:noFill/>
          <a:extLst>
            <a:ext uri="{909E8E84-426E-40DD-AFC4-6F175D3DCCD1}">
              <a14:hiddenFill xmlns:a14="http://schemas.microsoft.com/office/drawing/2010/main">
                <a:solidFill>
                  <a:srgbClr val="FFFFFF"/>
                </a:solidFill>
              </a14:hiddenFill>
            </a:ext>
          </a:extLst>
        </p:spPr>
      </p:pic>
      <p:sp>
        <p:nvSpPr>
          <p:cNvPr id="2" name="Прямоугольник 1"/>
          <p:cNvSpPr/>
          <p:nvPr/>
        </p:nvSpPr>
        <p:spPr>
          <a:xfrm>
            <a:off x="-2973" y="2924944"/>
            <a:ext cx="1178143" cy="1477328"/>
          </a:xfrm>
          <a:prstGeom prst="rect">
            <a:avLst/>
          </a:prstGeom>
        </p:spPr>
        <p:txBody>
          <a:bodyPr wrap="none">
            <a:spAutoFit/>
          </a:bodyPr>
          <a:lstStyle/>
          <a:p>
            <a:r>
              <a:rPr lang="ru-RU" b="1" dirty="0" smtClean="0">
                <a:solidFill>
                  <a:srgbClr val="FF0000"/>
                </a:solidFill>
              </a:rPr>
              <a:t>1979</a:t>
            </a:r>
          </a:p>
          <a:p>
            <a:r>
              <a:rPr lang="ru-RU" b="1" dirty="0" smtClean="0"/>
              <a:t>Первые </a:t>
            </a:r>
          </a:p>
          <a:p>
            <a:r>
              <a:rPr lang="ru-RU" b="1" dirty="0" smtClean="0"/>
              <a:t>сведения </a:t>
            </a:r>
          </a:p>
          <a:p>
            <a:r>
              <a:rPr lang="ru-RU" b="1" dirty="0" smtClean="0"/>
              <a:t>о новой </a:t>
            </a:r>
          </a:p>
          <a:p>
            <a:r>
              <a:rPr lang="ru-RU" b="1" dirty="0" smtClean="0"/>
              <a:t>болезни</a:t>
            </a:r>
            <a:endParaRPr lang="ru-RU" dirty="0"/>
          </a:p>
        </p:txBody>
      </p:sp>
      <p:sp>
        <p:nvSpPr>
          <p:cNvPr id="5" name="Прямоугольник 4"/>
          <p:cNvSpPr/>
          <p:nvPr/>
        </p:nvSpPr>
        <p:spPr>
          <a:xfrm>
            <a:off x="709691" y="2265084"/>
            <a:ext cx="1879874" cy="923330"/>
          </a:xfrm>
          <a:prstGeom prst="rect">
            <a:avLst/>
          </a:prstGeom>
        </p:spPr>
        <p:txBody>
          <a:bodyPr wrap="none">
            <a:spAutoFit/>
          </a:bodyPr>
          <a:lstStyle/>
          <a:p>
            <a:r>
              <a:rPr lang="ru-RU" b="1" dirty="0">
                <a:solidFill>
                  <a:srgbClr val="FF0000"/>
                </a:solidFill>
              </a:rPr>
              <a:t>1982</a:t>
            </a:r>
            <a:r>
              <a:rPr lang="ru-RU" b="1" dirty="0"/>
              <a:t> </a:t>
            </a:r>
            <a:r>
              <a:rPr lang="ru-RU" b="1" dirty="0" smtClean="0"/>
              <a:t>год</a:t>
            </a:r>
          </a:p>
          <a:p>
            <a:r>
              <a:rPr lang="ru-RU" b="1" dirty="0" smtClean="0"/>
              <a:t>Описана новая </a:t>
            </a:r>
          </a:p>
          <a:p>
            <a:r>
              <a:rPr lang="ru-RU" b="1" dirty="0" smtClean="0"/>
              <a:t>болезнь «СПИД»</a:t>
            </a:r>
            <a:endParaRPr lang="ru-RU" dirty="0"/>
          </a:p>
        </p:txBody>
      </p:sp>
      <p:sp>
        <p:nvSpPr>
          <p:cNvPr id="6" name="Прямоугольник 5"/>
          <p:cNvSpPr/>
          <p:nvPr/>
        </p:nvSpPr>
        <p:spPr>
          <a:xfrm>
            <a:off x="1547664" y="4509120"/>
            <a:ext cx="1597200" cy="1477328"/>
          </a:xfrm>
          <a:prstGeom prst="rect">
            <a:avLst/>
          </a:prstGeom>
        </p:spPr>
        <p:txBody>
          <a:bodyPr wrap="square">
            <a:spAutoFit/>
          </a:bodyPr>
          <a:lstStyle/>
          <a:p>
            <a:r>
              <a:rPr lang="ru-RU" b="1" dirty="0" smtClean="0">
                <a:solidFill>
                  <a:srgbClr val="FF0000"/>
                </a:solidFill>
              </a:rPr>
              <a:t>1983</a:t>
            </a:r>
            <a:r>
              <a:rPr lang="ru-RU" b="1" dirty="0" smtClean="0"/>
              <a:t> год</a:t>
            </a:r>
          </a:p>
          <a:p>
            <a:r>
              <a:rPr lang="ru-RU" b="1" dirty="0"/>
              <a:t>о</a:t>
            </a:r>
            <a:r>
              <a:rPr lang="ru-RU" b="1" dirty="0" smtClean="0"/>
              <a:t>писан вирус,</a:t>
            </a:r>
          </a:p>
          <a:p>
            <a:r>
              <a:rPr lang="ru-RU" b="1" dirty="0"/>
              <a:t>в</a:t>
            </a:r>
            <a:r>
              <a:rPr lang="ru-RU" b="1" dirty="0" smtClean="0"/>
              <a:t>последствии названный ВИЧ</a:t>
            </a:r>
            <a:endParaRPr lang="ru-RU" dirty="0"/>
          </a:p>
        </p:txBody>
      </p:sp>
      <p:sp>
        <p:nvSpPr>
          <p:cNvPr id="7" name="Прямоугольник 6"/>
          <p:cNvSpPr/>
          <p:nvPr/>
        </p:nvSpPr>
        <p:spPr>
          <a:xfrm>
            <a:off x="2137678" y="831117"/>
            <a:ext cx="2427600" cy="923330"/>
          </a:xfrm>
          <a:prstGeom prst="rect">
            <a:avLst/>
          </a:prstGeom>
        </p:spPr>
        <p:txBody>
          <a:bodyPr wrap="square">
            <a:spAutoFit/>
          </a:bodyPr>
          <a:lstStyle/>
          <a:p>
            <a:r>
              <a:rPr lang="ru-RU" b="1" dirty="0" smtClean="0">
                <a:solidFill>
                  <a:srgbClr val="FF0000"/>
                </a:solidFill>
              </a:rPr>
              <a:t>1985</a:t>
            </a:r>
            <a:r>
              <a:rPr lang="ru-RU" b="1" dirty="0" smtClean="0"/>
              <a:t> год</a:t>
            </a:r>
          </a:p>
          <a:p>
            <a:r>
              <a:rPr lang="ru-RU" b="1" dirty="0" smtClean="0"/>
              <a:t>Испытания лекарств от ВИЧ</a:t>
            </a:r>
          </a:p>
        </p:txBody>
      </p:sp>
      <p:sp>
        <p:nvSpPr>
          <p:cNvPr id="8" name="Прямоугольник 7"/>
          <p:cNvSpPr/>
          <p:nvPr/>
        </p:nvSpPr>
        <p:spPr>
          <a:xfrm>
            <a:off x="4788024" y="3212976"/>
            <a:ext cx="2232248" cy="923330"/>
          </a:xfrm>
          <a:prstGeom prst="rect">
            <a:avLst/>
          </a:prstGeom>
        </p:spPr>
        <p:txBody>
          <a:bodyPr wrap="square">
            <a:spAutoFit/>
          </a:bodyPr>
          <a:lstStyle/>
          <a:p>
            <a:r>
              <a:rPr lang="ru-RU" b="1" dirty="0" smtClean="0">
                <a:solidFill>
                  <a:srgbClr val="FF0000"/>
                </a:solidFill>
              </a:rPr>
              <a:t>1991</a:t>
            </a:r>
            <a:r>
              <a:rPr lang="ru-RU" b="1" dirty="0" smtClean="0"/>
              <a:t> год</a:t>
            </a:r>
          </a:p>
          <a:p>
            <a:r>
              <a:rPr lang="ru-RU" b="1" dirty="0" smtClean="0"/>
              <a:t>Открытие центров СПИД в России</a:t>
            </a:r>
            <a:endParaRPr lang="ru-RU" dirty="0"/>
          </a:p>
        </p:txBody>
      </p:sp>
      <p:sp>
        <p:nvSpPr>
          <p:cNvPr id="9" name="Прямоугольник 8"/>
          <p:cNvSpPr/>
          <p:nvPr/>
        </p:nvSpPr>
        <p:spPr>
          <a:xfrm>
            <a:off x="6524200" y="1532691"/>
            <a:ext cx="2008240" cy="1200329"/>
          </a:xfrm>
          <a:prstGeom prst="rect">
            <a:avLst/>
          </a:prstGeom>
        </p:spPr>
        <p:txBody>
          <a:bodyPr wrap="square">
            <a:spAutoFit/>
          </a:bodyPr>
          <a:lstStyle/>
          <a:p>
            <a:r>
              <a:rPr lang="ru-RU" b="1" dirty="0" smtClean="0">
                <a:solidFill>
                  <a:srgbClr val="FF0000"/>
                </a:solidFill>
              </a:rPr>
              <a:t>1996</a:t>
            </a:r>
            <a:r>
              <a:rPr lang="ru-RU" b="1" dirty="0" smtClean="0"/>
              <a:t> год</a:t>
            </a:r>
          </a:p>
          <a:p>
            <a:r>
              <a:rPr lang="ru-RU" b="1" dirty="0" smtClean="0"/>
              <a:t>Быстрый рост числа больных ВИЧ-инфекцией</a:t>
            </a:r>
            <a:endParaRPr lang="ru-RU" dirty="0"/>
          </a:p>
        </p:txBody>
      </p:sp>
      <p:sp>
        <p:nvSpPr>
          <p:cNvPr id="10" name="Прямоугольник 9"/>
          <p:cNvSpPr/>
          <p:nvPr/>
        </p:nvSpPr>
        <p:spPr>
          <a:xfrm>
            <a:off x="6948264" y="4509120"/>
            <a:ext cx="2195736" cy="923330"/>
          </a:xfrm>
          <a:prstGeom prst="rect">
            <a:avLst/>
          </a:prstGeom>
        </p:spPr>
        <p:txBody>
          <a:bodyPr wrap="square">
            <a:spAutoFit/>
          </a:bodyPr>
          <a:lstStyle/>
          <a:p>
            <a:r>
              <a:rPr lang="ru-RU" b="1" dirty="0" smtClean="0">
                <a:solidFill>
                  <a:srgbClr val="FF0000"/>
                </a:solidFill>
              </a:rPr>
              <a:t>2020</a:t>
            </a:r>
            <a:r>
              <a:rPr lang="ru-RU" b="1" dirty="0" smtClean="0"/>
              <a:t> год Число ВИЧ+ россиян –</a:t>
            </a:r>
          </a:p>
          <a:p>
            <a:r>
              <a:rPr lang="ru-RU" b="1" dirty="0" smtClean="0"/>
              <a:t>более 1 000 0000</a:t>
            </a:r>
            <a:endParaRPr lang="ru-RU" dirty="0"/>
          </a:p>
        </p:txBody>
      </p:sp>
      <p:sp>
        <p:nvSpPr>
          <p:cNvPr id="11" name="Прямоугольник 10"/>
          <p:cNvSpPr/>
          <p:nvPr/>
        </p:nvSpPr>
        <p:spPr>
          <a:xfrm>
            <a:off x="6109886" y="5666165"/>
            <a:ext cx="3034114" cy="1200329"/>
          </a:xfrm>
          <a:prstGeom prst="rect">
            <a:avLst/>
          </a:prstGeom>
        </p:spPr>
        <p:txBody>
          <a:bodyPr wrap="square">
            <a:spAutoFit/>
          </a:bodyPr>
          <a:lstStyle/>
          <a:p>
            <a:pPr algn="r"/>
            <a:r>
              <a:rPr lang="ru-RU" b="1" dirty="0" smtClean="0">
                <a:solidFill>
                  <a:srgbClr val="FF0000"/>
                </a:solidFill>
              </a:rPr>
              <a:t>250-300</a:t>
            </a:r>
            <a:r>
              <a:rPr lang="ru-RU" b="1" dirty="0" smtClean="0"/>
              <a:t> случаев ВИЧ </a:t>
            </a:r>
            <a:r>
              <a:rPr lang="ru-RU" b="1" dirty="0" smtClean="0">
                <a:solidFill>
                  <a:srgbClr val="FF0000"/>
                </a:solidFill>
              </a:rPr>
              <a:t>ежедневно</a:t>
            </a:r>
          </a:p>
          <a:p>
            <a:r>
              <a:rPr lang="ru-RU" b="1" dirty="0">
                <a:solidFill>
                  <a:srgbClr val="FF0000"/>
                </a:solidFill>
              </a:rPr>
              <a:t>7</a:t>
            </a:r>
            <a:r>
              <a:rPr lang="ru-RU" b="1" dirty="0" smtClean="0">
                <a:solidFill>
                  <a:srgbClr val="FF0000"/>
                </a:solidFill>
              </a:rPr>
              <a:t>0 000 -90 000 </a:t>
            </a:r>
            <a:r>
              <a:rPr lang="ru-RU" b="1" dirty="0" smtClean="0"/>
              <a:t>новых случаев </a:t>
            </a:r>
            <a:r>
              <a:rPr lang="ru-RU" b="1" dirty="0" smtClean="0">
                <a:solidFill>
                  <a:srgbClr val="FF0000"/>
                </a:solidFill>
              </a:rPr>
              <a:t>в год</a:t>
            </a:r>
            <a:endParaRPr lang="ru-RU" dirty="0">
              <a:solidFill>
                <a:srgbClr val="FF0000"/>
              </a:solidFill>
            </a:endParaRPr>
          </a:p>
        </p:txBody>
      </p:sp>
      <p:sp>
        <p:nvSpPr>
          <p:cNvPr id="13" name="Прямоугольник 12"/>
          <p:cNvSpPr/>
          <p:nvPr/>
        </p:nvSpPr>
        <p:spPr>
          <a:xfrm>
            <a:off x="3029209" y="5860722"/>
            <a:ext cx="2427600" cy="923330"/>
          </a:xfrm>
          <a:prstGeom prst="rect">
            <a:avLst/>
          </a:prstGeom>
        </p:spPr>
        <p:txBody>
          <a:bodyPr wrap="square">
            <a:spAutoFit/>
          </a:bodyPr>
          <a:lstStyle/>
          <a:p>
            <a:r>
              <a:rPr lang="ru-RU" b="1" dirty="0" smtClean="0">
                <a:solidFill>
                  <a:srgbClr val="FF0000"/>
                </a:solidFill>
              </a:rPr>
              <a:t>1985</a:t>
            </a:r>
            <a:r>
              <a:rPr lang="ru-RU" b="1" dirty="0" smtClean="0"/>
              <a:t> год</a:t>
            </a:r>
          </a:p>
          <a:p>
            <a:r>
              <a:rPr lang="ru-RU" b="1" dirty="0" smtClean="0"/>
              <a:t>Первые тесты для диагностики ВИЧ</a:t>
            </a:r>
            <a:endParaRPr lang="ru-RU" dirty="0"/>
          </a:p>
        </p:txBody>
      </p:sp>
      <p:sp>
        <p:nvSpPr>
          <p:cNvPr id="14" name="Прямоугольник 13"/>
          <p:cNvSpPr/>
          <p:nvPr/>
        </p:nvSpPr>
        <p:spPr>
          <a:xfrm>
            <a:off x="3635896" y="2361654"/>
            <a:ext cx="2232248" cy="923330"/>
          </a:xfrm>
          <a:prstGeom prst="rect">
            <a:avLst/>
          </a:prstGeom>
        </p:spPr>
        <p:txBody>
          <a:bodyPr wrap="square">
            <a:spAutoFit/>
          </a:bodyPr>
          <a:lstStyle/>
          <a:p>
            <a:r>
              <a:rPr lang="ru-RU" b="1" dirty="0" smtClean="0">
                <a:solidFill>
                  <a:srgbClr val="FF0000"/>
                </a:solidFill>
              </a:rPr>
              <a:t>1987</a:t>
            </a:r>
            <a:r>
              <a:rPr lang="ru-RU" b="1" dirty="0" smtClean="0"/>
              <a:t> год</a:t>
            </a:r>
          </a:p>
          <a:p>
            <a:r>
              <a:rPr lang="ru-RU" b="1" dirty="0" smtClean="0"/>
              <a:t>Первый случай</a:t>
            </a:r>
          </a:p>
          <a:p>
            <a:r>
              <a:rPr lang="ru-RU" b="1" dirty="0" smtClean="0"/>
              <a:t>ВИЧ в СССР</a:t>
            </a:r>
            <a:endParaRPr lang="ru-RU" dirty="0"/>
          </a:p>
        </p:txBody>
      </p:sp>
      <p:sp>
        <p:nvSpPr>
          <p:cNvPr id="3" name="Прямоугольник 2"/>
          <p:cNvSpPr/>
          <p:nvPr/>
        </p:nvSpPr>
        <p:spPr>
          <a:xfrm>
            <a:off x="1649628" y="116632"/>
            <a:ext cx="5802692" cy="627337"/>
          </a:xfrm>
          <a:prstGeom prst="rect">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4800" dirty="0" smtClean="0">
                <a:solidFill>
                  <a:srgbClr val="C00000"/>
                </a:solidFill>
                <a:effectLst>
                  <a:outerShdw blurRad="38100" dist="38100" dir="2700000" algn="tl">
                    <a:srgbClr val="000000">
                      <a:alpha val="43137"/>
                    </a:srgbClr>
                  </a:outerShdw>
                </a:effectLst>
              </a:rPr>
              <a:t>Пульс эпидемии</a:t>
            </a:r>
            <a:endParaRPr lang="ru-RU" sz="4800" dirty="0">
              <a:solidFill>
                <a:srgbClr val="C00000"/>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2266176563"/>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Объект 4"/>
          <p:cNvSpPr>
            <a:spLocks noGrp="1"/>
          </p:cNvSpPr>
          <p:nvPr>
            <p:ph sz="half" idx="1"/>
          </p:nvPr>
        </p:nvSpPr>
        <p:spPr/>
        <p:txBody>
          <a:bodyPr>
            <a:normAutofit fontScale="92500" lnSpcReduction="10000"/>
          </a:bodyPr>
          <a:lstStyle/>
          <a:p>
            <a:r>
              <a:rPr lang="ru-RU" dirty="0" smtClean="0"/>
              <a:t>Незащищенный половой контакт</a:t>
            </a:r>
          </a:p>
          <a:p>
            <a:r>
              <a:rPr lang="ru-RU" dirty="0" smtClean="0"/>
              <a:t>Употребление </a:t>
            </a:r>
            <a:r>
              <a:rPr lang="ru-RU" dirty="0" err="1" smtClean="0"/>
              <a:t>психоактивных</a:t>
            </a:r>
            <a:r>
              <a:rPr lang="ru-RU" dirty="0" smtClean="0"/>
              <a:t> веществ любым способом</a:t>
            </a:r>
          </a:p>
          <a:p>
            <a:r>
              <a:rPr lang="ru-RU" dirty="0" smtClean="0"/>
              <a:t>Любые манипуляции нестерильным инструментом (с повреждением кожных покровов) –немедицинские</a:t>
            </a:r>
          </a:p>
          <a:p>
            <a:endParaRPr lang="ru-RU" dirty="0"/>
          </a:p>
        </p:txBody>
      </p:sp>
      <p:sp>
        <p:nvSpPr>
          <p:cNvPr id="7" name="Объект 6"/>
          <p:cNvSpPr>
            <a:spLocks noGrp="1"/>
          </p:cNvSpPr>
          <p:nvPr>
            <p:ph sz="half" idx="2"/>
          </p:nvPr>
        </p:nvSpPr>
        <p:spPr/>
        <p:txBody>
          <a:bodyPr>
            <a:normAutofit fontScale="92500" lnSpcReduction="10000"/>
          </a:bodyPr>
          <a:lstStyle/>
          <a:p>
            <a:r>
              <a:rPr lang="ru-RU" dirty="0" smtClean="0"/>
              <a:t>Укол инфицированной иглой или порез острым инструментом (при уборке мусора)</a:t>
            </a:r>
          </a:p>
          <a:p>
            <a:r>
              <a:rPr lang="ru-RU" dirty="0" smtClean="0"/>
              <a:t>Контакт с зараженной биологической жидкостью (чаще - кровь)</a:t>
            </a:r>
          </a:p>
          <a:p>
            <a:r>
              <a:rPr lang="ru-RU" dirty="0" smtClean="0"/>
              <a:t>Контакт с жидкостями, содержащими видимое количество крови</a:t>
            </a:r>
          </a:p>
          <a:p>
            <a:endParaRPr lang="ru-RU" dirty="0" smtClean="0"/>
          </a:p>
          <a:p>
            <a:endParaRPr lang="ru-RU" dirty="0"/>
          </a:p>
        </p:txBody>
      </p:sp>
      <p:pic>
        <p:nvPicPr>
          <p:cNvPr id="11" name="Picture 7" descr="http://upload.wikimedia.org/wikipedia/commons/thumb/f/f0/World_Aids_Day_Ribbon.svg/150px-World_Aids_Day_Ribbon.svg.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178800" y="165100"/>
            <a:ext cx="714375" cy="1247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Прямоугольник 7"/>
          <p:cNvSpPr/>
          <p:nvPr/>
        </p:nvSpPr>
        <p:spPr>
          <a:xfrm>
            <a:off x="251520" y="44624"/>
            <a:ext cx="8712968" cy="1368152"/>
          </a:xfrm>
          <a:prstGeom prst="rect">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4800" dirty="0" smtClean="0">
                <a:solidFill>
                  <a:srgbClr val="C00000"/>
                </a:solidFill>
                <a:effectLst>
                  <a:outerShdw blurRad="38100" dist="38100" dir="2700000" algn="tl">
                    <a:srgbClr val="000000">
                      <a:alpha val="43137"/>
                    </a:srgbClr>
                  </a:outerShdw>
                </a:effectLst>
              </a:rPr>
              <a:t>Риск в жизни и на работе</a:t>
            </a:r>
            <a:endParaRPr lang="ru-RU" sz="4800" dirty="0">
              <a:solidFill>
                <a:srgbClr val="C00000"/>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2201086621"/>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1043608" y="116632"/>
            <a:ext cx="7128792" cy="627337"/>
          </a:xfrm>
          <a:prstGeom prst="rect">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4800" dirty="0" smtClean="0">
                <a:solidFill>
                  <a:srgbClr val="C00000"/>
                </a:solidFill>
                <a:effectLst>
                  <a:outerShdw blurRad="38100" dist="38100" dir="2700000" algn="tl">
                    <a:srgbClr val="000000">
                      <a:alpha val="43137"/>
                    </a:srgbClr>
                  </a:outerShdw>
                </a:effectLst>
              </a:rPr>
              <a:t>Ситуации риска и мифы</a:t>
            </a:r>
            <a:endParaRPr lang="ru-RU" sz="4800" dirty="0">
              <a:solidFill>
                <a:srgbClr val="C00000"/>
              </a:solidFill>
              <a:effectLst>
                <a:outerShdw blurRad="38100" dist="38100" dir="2700000" algn="tl">
                  <a:srgbClr val="000000">
                    <a:alpha val="43137"/>
                  </a:srgbClr>
                </a:outerShdw>
              </a:effectLst>
            </a:endParaRPr>
          </a:p>
        </p:txBody>
      </p:sp>
      <p:sp>
        <p:nvSpPr>
          <p:cNvPr id="3" name="Объект 2"/>
          <p:cNvSpPr>
            <a:spLocks noGrp="1"/>
          </p:cNvSpPr>
          <p:nvPr>
            <p:ph idx="1"/>
          </p:nvPr>
        </p:nvSpPr>
        <p:spPr/>
        <p:txBody>
          <a:bodyPr>
            <a:normAutofit fontScale="85000" lnSpcReduction="10000"/>
          </a:bodyPr>
          <a:lstStyle/>
          <a:p>
            <a:r>
              <a:rPr lang="ru-RU" dirty="0" smtClean="0"/>
              <a:t>Правда</a:t>
            </a:r>
          </a:p>
          <a:p>
            <a:pPr marL="457200" lvl="1" indent="0">
              <a:buNone/>
            </a:pPr>
            <a:r>
              <a:rPr lang="ru-RU" dirty="0" smtClean="0"/>
              <a:t>Контакт, при котором вирус может попасть в кровоток: </a:t>
            </a:r>
          </a:p>
          <a:p>
            <a:pPr lvl="1"/>
            <a:r>
              <a:rPr lang="ru-RU" dirty="0" smtClean="0"/>
              <a:t>Слизистая, Повреждённая кожа </a:t>
            </a:r>
          </a:p>
          <a:p>
            <a:pPr lvl="1"/>
            <a:r>
              <a:rPr lang="ru-RU" dirty="0" smtClean="0"/>
              <a:t>инфицированная биологическая жидкость (кровь, сперма, влагалищный секрет, грудное молоко, другие биологические жидкости с примесью крови) </a:t>
            </a:r>
          </a:p>
          <a:p>
            <a:pPr marL="457200" lvl="1" indent="0">
              <a:buNone/>
            </a:pPr>
            <a:endParaRPr lang="ru-RU" dirty="0" smtClean="0"/>
          </a:p>
          <a:p>
            <a:r>
              <a:rPr lang="ru-RU" dirty="0" smtClean="0"/>
              <a:t>Миф</a:t>
            </a:r>
          </a:p>
          <a:p>
            <a:pPr lvl="1"/>
            <a:r>
              <a:rPr lang="ru-RU" dirty="0" smtClean="0"/>
              <a:t>Все остальное (уколы в транспорте менее 0,03%, вода в бассейне, укусы насекомых и животных, общие бытовые предметы  и др.)</a:t>
            </a:r>
          </a:p>
          <a:p>
            <a:pPr lvl="1"/>
            <a:endParaRPr lang="ru-RU" dirty="0"/>
          </a:p>
          <a:p>
            <a:endParaRPr lang="ru-RU" dirty="0"/>
          </a:p>
        </p:txBody>
      </p:sp>
    </p:spTree>
    <p:extLst>
      <p:ext uri="{BB962C8B-B14F-4D97-AF65-F5344CB8AC3E}">
        <p14:creationId xmlns:p14="http://schemas.microsoft.com/office/powerpoint/2010/main" val="4154453681"/>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1115616" y="116632"/>
            <a:ext cx="6984776" cy="627337"/>
          </a:xfrm>
          <a:prstGeom prst="rect">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4800" dirty="0" smtClean="0">
                <a:solidFill>
                  <a:srgbClr val="C00000"/>
                </a:solidFill>
                <a:effectLst>
                  <a:outerShdw blurRad="38100" dist="38100" dir="2700000" algn="tl">
                    <a:srgbClr val="000000">
                      <a:alpha val="43137"/>
                    </a:srgbClr>
                  </a:outerShdw>
                </a:effectLst>
              </a:rPr>
              <a:t>Как не попадает?</a:t>
            </a:r>
            <a:endParaRPr lang="ru-RU" sz="4800" dirty="0">
              <a:solidFill>
                <a:srgbClr val="C00000"/>
              </a:solidFill>
              <a:effectLst>
                <a:outerShdw blurRad="38100" dist="38100" dir="2700000" algn="tl">
                  <a:srgbClr val="000000">
                    <a:alpha val="43137"/>
                  </a:srgbClr>
                </a:outerShdw>
              </a:effectLst>
            </a:endParaRPr>
          </a:p>
        </p:txBody>
      </p:sp>
      <p:sp>
        <p:nvSpPr>
          <p:cNvPr id="5" name="Прямоугольник 4"/>
          <p:cNvSpPr/>
          <p:nvPr/>
        </p:nvSpPr>
        <p:spPr>
          <a:xfrm>
            <a:off x="107504" y="6488668"/>
            <a:ext cx="8964488" cy="369332"/>
          </a:xfrm>
          <a:prstGeom prst="rect">
            <a:avLst/>
          </a:prstGeom>
        </p:spPr>
        <p:txBody>
          <a:bodyPr wrap="square">
            <a:spAutoFit/>
          </a:bodyPr>
          <a:lstStyle/>
          <a:p>
            <a:r>
              <a:rPr lang="ru-RU" dirty="0" smtClean="0"/>
              <a:t>Изображение с сайта </a:t>
            </a:r>
            <a:r>
              <a:rPr lang="la-Latn" dirty="0" smtClean="0"/>
              <a:t>https</a:t>
            </a:r>
            <a:r>
              <a:rPr lang="la-Latn" dirty="0"/>
              <a:t>://www.hiv.ee/ru/vich/kak-rasprostranyaetsya-vich/</a:t>
            </a:r>
            <a:endParaRPr lang="ru-RU" dirty="0"/>
          </a:p>
        </p:txBody>
      </p:sp>
      <p:pic>
        <p:nvPicPr>
          <p:cNvPr id="2050" name="Picture 2" descr="https://www.hiv.ee/wp-content/uploads/2019/12/02-kuidas-hiv-ei-levi-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748" y="1340768"/>
            <a:ext cx="9144000" cy="448791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68728101"/>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Объект 7"/>
          <p:cNvSpPr>
            <a:spLocks noGrp="1"/>
          </p:cNvSpPr>
          <p:nvPr>
            <p:ph idx="1"/>
          </p:nvPr>
        </p:nvSpPr>
        <p:spPr>
          <a:xfrm>
            <a:off x="457200" y="2348880"/>
            <a:ext cx="8229600" cy="3517851"/>
          </a:xfrm>
        </p:spPr>
        <p:txBody>
          <a:bodyPr>
            <a:normAutofit fontScale="92500" lnSpcReduction="20000"/>
          </a:bodyPr>
          <a:lstStyle/>
          <a:p>
            <a:r>
              <a:rPr lang="ru-RU" dirty="0" smtClean="0"/>
              <a:t>Вирус внедряется в клетку организма человека </a:t>
            </a:r>
            <a:r>
              <a:rPr lang="en-US" dirty="0" smtClean="0"/>
              <a:t>(</a:t>
            </a:r>
            <a:r>
              <a:rPr lang="ru-RU" dirty="0" smtClean="0"/>
              <a:t>С</a:t>
            </a:r>
            <a:r>
              <a:rPr lang="en-US" dirty="0" smtClean="0"/>
              <a:t>D4)</a:t>
            </a:r>
            <a:r>
              <a:rPr lang="ru-RU" dirty="0" smtClean="0"/>
              <a:t>, отвечающую за иммунитет</a:t>
            </a:r>
          </a:p>
          <a:p>
            <a:r>
              <a:rPr lang="ru-RU" dirty="0" smtClean="0"/>
              <a:t>Клетка вырабатывает новые копии вируса, после чего погибает</a:t>
            </a:r>
            <a:endParaRPr lang="en-US" dirty="0" smtClean="0"/>
          </a:p>
          <a:p>
            <a:r>
              <a:rPr lang="ru-RU" dirty="0" smtClean="0"/>
              <a:t>Недостаток клеток иммунитета не позволяет организму сопротивляться другим болезням</a:t>
            </a:r>
          </a:p>
          <a:p>
            <a:r>
              <a:rPr lang="ru-RU" dirty="0" smtClean="0"/>
              <a:t>Развивается СПИД – последняя стадия ВИЧ-инфекции</a:t>
            </a:r>
            <a:endParaRPr lang="ru-RU" dirty="0"/>
          </a:p>
        </p:txBody>
      </p:sp>
      <p:pic>
        <p:nvPicPr>
          <p:cNvPr id="5" name="Picture 7" descr="http://upload.wikimedia.org/wikipedia/commons/thumb/f/f0/World_Aids_Day_Ribbon.svg/150px-World_Aids_Day_Ribbon.svg.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250113" y="165100"/>
            <a:ext cx="714375" cy="1247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Прямоугольник 8"/>
          <p:cNvSpPr/>
          <p:nvPr/>
        </p:nvSpPr>
        <p:spPr>
          <a:xfrm>
            <a:off x="251520" y="44624"/>
            <a:ext cx="8712968" cy="1368152"/>
          </a:xfrm>
          <a:prstGeom prst="rect">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4800" dirty="0" smtClean="0">
                <a:solidFill>
                  <a:srgbClr val="C00000"/>
                </a:solidFill>
                <a:effectLst>
                  <a:outerShdw blurRad="38100" dist="38100" dir="2700000" algn="tl">
                    <a:srgbClr val="000000">
                      <a:alpha val="43137"/>
                    </a:srgbClr>
                  </a:outerShdw>
                </a:effectLst>
              </a:rPr>
              <a:t>Что происходит в организме?</a:t>
            </a:r>
            <a:endParaRPr lang="ru-RU" sz="4800" dirty="0">
              <a:solidFill>
                <a:srgbClr val="C00000"/>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653378676"/>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Прямоугольник 5"/>
          <p:cNvSpPr/>
          <p:nvPr/>
        </p:nvSpPr>
        <p:spPr>
          <a:xfrm>
            <a:off x="539552" y="116632"/>
            <a:ext cx="7920880" cy="627337"/>
          </a:xfrm>
          <a:prstGeom prst="rect">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4400" dirty="0" smtClean="0">
                <a:solidFill>
                  <a:srgbClr val="C00000"/>
                </a:solidFill>
                <a:effectLst>
                  <a:outerShdw blurRad="38100" dist="38100" dir="2700000" algn="tl">
                    <a:srgbClr val="000000">
                      <a:alpha val="43137"/>
                    </a:srgbClr>
                  </a:outerShdw>
                </a:effectLst>
              </a:rPr>
              <a:t>Что происходит в организме?</a:t>
            </a:r>
            <a:endParaRPr lang="ru-RU" sz="4400" dirty="0">
              <a:solidFill>
                <a:srgbClr val="C00000"/>
              </a:solidFill>
              <a:effectLst>
                <a:outerShdw blurRad="38100" dist="38100" dir="2700000" algn="tl">
                  <a:srgbClr val="000000">
                    <a:alpha val="43137"/>
                  </a:srgbClr>
                </a:outerShdw>
              </a:effectLst>
            </a:endParaRPr>
          </a:p>
        </p:txBody>
      </p:sp>
      <p:pic>
        <p:nvPicPr>
          <p:cNvPr id="2050" name="Picture 2" descr="Что такое CD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47057" y="908720"/>
            <a:ext cx="5877271" cy="587727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10263297"/>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Прямоугольник 5"/>
          <p:cNvSpPr/>
          <p:nvPr/>
        </p:nvSpPr>
        <p:spPr>
          <a:xfrm>
            <a:off x="539552" y="116632"/>
            <a:ext cx="7920880" cy="627337"/>
          </a:xfrm>
          <a:prstGeom prst="rect">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4400" dirty="0" smtClean="0">
                <a:solidFill>
                  <a:srgbClr val="C00000"/>
                </a:solidFill>
                <a:effectLst>
                  <a:outerShdw blurRad="38100" dist="38100" dir="2700000" algn="tl">
                    <a:srgbClr val="000000">
                      <a:alpha val="43137"/>
                    </a:srgbClr>
                  </a:outerShdw>
                </a:effectLst>
              </a:rPr>
              <a:t>Что происходит в организме?</a:t>
            </a:r>
            <a:endParaRPr lang="ru-RU" sz="4400" dirty="0">
              <a:solidFill>
                <a:srgbClr val="C00000"/>
              </a:solidFill>
              <a:effectLst>
                <a:outerShdw blurRad="38100" dist="38100" dir="2700000" algn="tl">
                  <a:srgbClr val="000000">
                    <a:alpha val="43137"/>
                  </a:srgbClr>
                </a:outerShdw>
              </a:effectLst>
            </a:endParaRPr>
          </a:p>
        </p:txBody>
      </p:sp>
      <p:pic>
        <p:nvPicPr>
          <p:cNvPr id="1026" name="Picture 2" descr="1.3. Описание, строение и жизненный цикл вируса - Life4m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83768" y="808837"/>
            <a:ext cx="5832648" cy="6124282"/>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107504" y="2875002"/>
            <a:ext cx="2170146" cy="369332"/>
          </a:xfrm>
          <a:prstGeom prst="rect">
            <a:avLst/>
          </a:prstGeom>
          <a:noFill/>
        </p:spPr>
        <p:txBody>
          <a:bodyPr wrap="none" rtlCol="0">
            <a:spAutoFit/>
          </a:bodyPr>
          <a:lstStyle/>
          <a:p>
            <a:r>
              <a:rPr lang="ru-RU" dirty="0" smtClean="0"/>
              <a:t>Внедряется в клетку</a:t>
            </a:r>
            <a:endParaRPr lang="ru-RU" dirty="0"/>
          </a:p>
        </p:txBody>
      </p:sp>
      <p:sp>
        <p:nvSpPr>
          <p:cNvPr id="5" name="TextBox 4"/>
          <p:cNvSpPr txBox="1"/>
          <p:nvPr/>
        </p:nvSpPr>
        <p:spPr>
          <a:xfrm>
            <a:off x="107504" y="3453911"/>
            <a:ext cx="2703689" cy="646331"/>
          </a:xfrm>
          <a:prstGeom prst="rect">
            <a:avLst/>
          </a:prstGeom>
          <a:noFill/>
        </p:spPr>
        <p:txBody>
          <a:bodyPr wrap="none" rtlCol="0">
            <a:spAutoFit/>
          </a:bodyPr>
          <a:lstStyle/>
          <a:p>
            <a:r>
              <a:rPr lang="ru-RU" dirty="0" smtClean="0"/>
              <a:t>Заставляет </a:t>
            </a:r>
            <a:r>
              <a:rPr lang="ru-RU" dirty="0" smtClean="0"/>
              <a:t>клетку делать </a:t>
            </a:r>
            <a:endParaRPr lang="ru-RU" dirty="0" smtClean="0"/>
          </a:p>
          <a:p>
            <a:r>
              <a:rPr lang="ru-RU" dirty="0" smtClean="0"/>
              <a:t>новые копии вируса</a:t>
            </a:r>
            <a:endParaRPr lang="ru-RU" dirty="0"/>
          </a:p>
        </p:txBody>
      </p:sp>
      <p:sp>
        <p:nvSpPr>
          <p:cNvPr id="7" name="TextBox 6"/>
          <p:cNvSpPr txBox="1"/>
          <p:nvPr/>
        </p:nvSpPr>
        <p:spPr>
          <a:xfrm>
            <a:off x="107504" y="4180438"/>
            <a:ext cx="2133661" cy="646331"/>
          </a:xfrm>
          <a:prstGeom prst="rect">
            <a:avLst/>
          </a:prstGeom>
          <a:noFill/>
        </p:spPr>
        <p:txBody>
          <a:bodyPr wrap="none" rtlCol="0">
            <a:spAutoFit/>
          </a:bodyPr>
          <a:lstStyle/>
          <a:p>
            <a:r>
              <a:rPr lang="ru-RU" dirty="0" smtClean="0"/>
              <a:t>Клетка истощается, </a:t>
            </a:r>
          </a:p>
          <a:p>
            <a:r>
              <a:rPr lang="ru-RU" dirty="0" smtClean="0"/>
              <a:t>погибает</a:t>
            </a:r>
            <a:endParaRPr lang="ru-RU" dirty="0"/>
          </a:p>
        </p:txBody>
      </p:sp>
    </p:spTree>
    <p:extLst>
      <p:ext uri="{BB962C8B-B14F-4D97-AF65-F5344CB8AC3E}">
        <p14:creationId xmlns:p14="http://schemas.microsoft.com/office/powerpoint/2010/main" val="3360034741"/>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Объект 3"/>
          <p:cNvGraphicFramePr>
            <a:graphicFrameLocks noGrp="1"/>
          </p:cNvGraphicFramePr>
          <p:nvPr>
            <p:ph idx="1"/>
            <p:extLst>
              <p:ext uri="{D42A27DB-BD31-4B8C-83A1-F6EECF244321}">
                <p14:modId xmlns:p14="http://schemas.microsoft.com/office/powerpoint/2010/main" val="2180585342"/>
              </p:ext>
            </p:extLst>
          </p:nvPr>
        </p:nvGraphicFramePr>
        <p:xfrm>
          <a:off x="457200" y="980728"/>
          <a:ext cx="8229600" cy="568863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Прямоугольник 5"/>
          <p:cNvSpPr/>
          <p:nvPr/>
        </p:nvSpPr>
        <p:spPr>
          <a:xfrm>
            <a:off x="1619672" y="116632"/>
            <a:ext cx="5832648" cy="627337"/>
          </a:xfrm>
          <a:prstGeom prst="rect">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4800" dirty="0" smtClean="0">
                <a:solidFill>
                  <a:srgbClr val="C00000"/>
                </a:solidFill>
                <a:effectLst>
                  <a:outerShdw blurRad="38100" dist="38100" dir="2700000" algn="tl">
                    <a:srgbClr val="000000">
                      <a:alpha val="43137"/>
                    </a:srgbClr>
                  </a:outerShdw>
                </a:effectLst>
              </a:rPr>
              <a:t>Как это работает?</a:t>
            </a:r>
            <a:endParaRPr lang="ru-RU" sz="4800" dirty="0">
              <a:solidFill>
                <a:srgbClr val="C00000"/>
              </a:solidFill>
              <a:effectLst>
                <a:outerShdw blurRad="38100" dist="38100" dir="2700000" algn="tl">
                  <a:srgbClr val="000000">
                    <a:alpha val="43137"/>
                  </a:srgbClr>
                </a:outerShdw>
              </a:effectLst>
            </a:endParaRPr>
          </a:p>
        </p:txBody>
      </p:sp>
      <p:sp>
        <p:nvSpPr>
          <p:cNvPr id="2" name="Прямоугольник 1"/>
          <p:cNvSpPr/>
          <p:nvPr/>
        </p:nvSpPr>
        <p:spPr>
          <a:xfrm>
            <a:off x="6130998" y="2852936"/>
            <a:ext cx="2477281" cy="923330"/>
          </a:xfrm>
          <a:prstGeom prst="rect">
            <a:avLst/>
          </a:prstGeom>
          <a:noFill/>
        </p:spPr>
        <p:txBody>
          <a:bodyPr wrap="non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ru-RU" sz="5400" b="1" cap="none" spc="0"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 </a:t>
            </a:r>
            <a:r>
              <a:rPr lang="ru-RU" sz="1400" b="1" cap="none" spc="0"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Инкубационный период</a:t>
            </a:r>
            <a:endParaRPr lang="ru-RU" sz="1400" b="1" cap="none" spc="0"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Tree>
    <p:extLst>
      <p:ext uri="{BB962C8B-B14F-4D97-AF65-F5344CB8AC3E}">
        <p14:creationId xmlns:p14="http://schemas.microsoft.com/office/powerpoint/2010/main" val="3678769372"/>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p:txBody>
          <a:bodyPr>
            <a:normAutofit fontScale="92500" lnSpcReduction="20000"/>
          </a:bodyPr>
          <a:lstStyle/>
          <a:p>
            <a:r>
              <a:rPr lang="ru-RU" dirty="0" smtClean="0"/>
              <a:t>Синдром – совокупность симптомов</a:t>
            </a:r>
          </a:p>
          <a:p>
            <a:r>
              <a:rPr lang="ru-RU" dirty="0" smtClean="0"/>
              <a:t>Приобретённого – в течение жизни, в процессе разрушения иммунитета</a:t>
            </a:r>
          </a:p>
          <a:p>
            <a:r>
              <a:rPr lang="ru-RU" dirty="0" smtClean="0"/>
              <a:t>Иммунного</a:t>
            </a:r>
          </a:p>
          <a:p>
            <a:r>
              <a:rPr lang="ru-RU" dirty="0" smtClean="0"/>
              <a:t>Дефицита</a:t>
            </a:r>
          </a:p>
          <a:p>
            <a:endParaRPr lang="ru-RU" dirty="0"/>
          </a:p>
          <a:p>
            <a:pPr marL="0" indent="0" algn="ctr">
              <a:buNone/>
            </a:pPr>
            <a:r>
              <a:rPr lang="ru-RU" dirty="0" smtClean="0"/>
              <a:t>последняя стадия ВИЧ-инфекции, </a:t>
            </a:r>
            <a:r>
              <a:rPr lang="ru-RU" b="1" dirty="0" smtClean="0">
                <a:ln/>
              </a:rPr>
              <a:t>характеризующаяся </a:t>
            </a:r>
            <a:r>
              <a:rPr lang="ru-RU" b="1" dirty="0">
                <a:ln/>
              </a:rPr>
              <a:t>глубоким </a:t>
            </a:r>
            <a:r>
              <a:rPr lang="ru-RU" b="1" dirty="0" smtClean="0">
                <a:ln/>
              </a:rPr>
              <a:t>поражением </a:t>
            </a:r>
            <a:r>
              <a:rPr lang="ru-RU" b="1" dirty="0">
                <a:ln/>
              </a:rPr>
              <a:t>иммунной </a:t>
            </a:r>
            <a:r>
              <a:rPr lang="ru-RU" b="1" dirty="0" smtClean="0">
                <a:ln/>
              </a:rPr>
              <a:t>системы, множественными заболеваниями, которые приводят к гибели</a:t>
            </a:r>
            <a:endParaRPr lang="ru-RU" b="1" dirty="0">
              <a:ln/>
            </a:endParaRPr>
          </a:p>
          <a:p>
            <a:endParaRPr lang="ru-RU" dirty="0"/>
          </a:p>
        </p:txBody>
      </p:sp>
      <p:sp>
        <p:nvSpPr>
          <p:cNvPr id="4" name="Заголовок 3"/>
          <p:cNvSpPr>
            <a:spLocks noGrp="1"/>
          </p:cNvSpPr>
          <p:nvPr>
            <p:ph type="title"/>
          </p:nvPr>
        </p:nvSpPr>
        <p:spPr>
          <a:prstGeom prst="rect">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4800" dirty="0" smtClean="0">
                <a:solidFill>
                  <a:srgbClr val="C00000"/>
                </a:solidFill>
                <a:effectLst>
                  <a:outerShdw blurRad="38100" dist="38100" dir="2700000" algn="tl">
                    <a:srgbClr val="000000">
                      <a:alpha val="43137"/>
                    </a:srgbClr>
                  </a:outerShdw>
                </a:effectLst>
              </a:rPr>
              <a:t>СПИД – не диагноз?</a:t>
            </a:r>
            <a:endParaRPr lang="ru-RU" sz="4800" dirty="0">
              <a:solidFill>
                <a:srgbClr val="C00000"/>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4011463094"/>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p:txBody>
          <a:bodyPr/>
          <a:lstStyle/>
          <a:p>
            <a:r>
              <a:rPr lang="ru-RU" dirty="0" smtClean="0"/>
              <a:t>Специфических симптомов у заболевания</a:t>
            </a:r>
            <a:br>
              <a:rPr lang="ru-RU" dirty="0" smtClean="0"/>
            </a:br>
            <a:r>
              <a:rPr lang="ru-RU" dirty="0" smtClean="0"/>
              <a:t>НЕТ</a:t>
            </a:r>
          </a:p>
          <a:p>
            <a:r>
              <a:rPr lang="ru-RU" dirty="0" smtClean="0"/>
              <a:t>Длительное время протекает совершенно незаметно для человека</a:t>
            </a:r>
          </a:p>
          <a:p>
            <a:r>
              <a:rPr lang="ru-RU" dirty="0" smtClean="0"/>
              <a:t>Признаки заражения могут напоминать любые другие заболевания</a:t>
            </a:r>
          </a:p>
          <a:p>
            <a:r>
              <a:rPr lang="ru-RU" dirty="0" smtClean="0"/>
              <a:t>Определить заболевания можно только при проведении ТЕСТА НА ВИЧ</a:t>
            </a:r>
            <a:endParaRPr lang="ru-RU" dirty="0"/>
          </a:p>
        </p:txBody>
      </p:sp>
      <p:pic>
        <p:nvPicPr>
          <p:cNvPr id="4" name="Picture 7" descr="http://upload.wikimedia.org/wikipedia/commons/thumb/f/f0/World_Aids_Day_Ribbon.svg/150px-World_Aids_Day_Ribbon.svg.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178800" y="165100"/>
            <a:ext cx="714375" cy="1247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Прямоугольник 5"/>
          <p:cNvSpPr/>
          <p:nvPr/>
        </p:nvSpPr>
        <p:spPr>
          <a:xfrm>
            <a:off x="251520" y="44624"/>
            <a:ext cx="8712968" cy="1368152"/>
          </a:xfrm>
          <a:prstGeom prst="rect">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4800" dirty="0" smtClean="0">
                <a:solidFill>
                  <a:srgbClr val="C00000"/>
                </a:solidFill>
                <a:effectLst>
                  <a:outerShdw blurRad="38100" dist="38100" dir="2700000" algn="tl">
                    <a:srgbClr val="000000">
                      <a:alpha val="43137"/>
                    </a:srgbClr>
                  </a:outerShdw>
                </a:effectLst>
              </a:rPr>
              <a:t>Симптомы?</a:t>
            </a:r>
            <a:endParaRPr lang="ru-RU" sz="4800" dirty="0">
              <a:solidFill>
                <a:srgbClr val="C00000"/>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280544751"/>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1043608" y="116632"/>
            <a:ext cx="7128792" cy="627337"/>
          </a:xfrm>
          <a:prstGeom prst="rect">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4800" dirty="0" smtClean="0">
                <a:solidFill>
                  <a:srgbClr val="C00000"/>
                </a:solidFill>
                <a:effectLst>
                  <a:outerShdw blurRad="38100" dist="38100" dir="2700000" algn="tl">
                    <a:srgbClr val="000000">
                      <a:alpha val="43137"/>
                    </a:srgbClr>
                  </a:outerShdw>
                </a:effectLst>
              </a:rPr>
              <a:t>Как развивается болезнь?</a:t>
            </a:r>
            <a:endParaRPr lang="ru-RU" sz="4800" dirty="0">
              <a:solidFill>
                <a:srgbClr val="C00000"/>
              </a:solidFill>
              <a:effectLst>
                <a:outerShdw blurRad="38100" dist="38100" dir="2700000" algn="tl">
                  <a:srgbClr val="000000">
                    <a:alpha val="43137"/>
                  </a:srgbClr>
                </a:outerShdw>
              </a:effectLst>
            </a:endParaRPr>
          </a:p>
        </p:txBody>
      </p:sp>
      <p:sp>
        <p:nvSpPr>
          <p:cNvPr id="5" name="TextBox 4"/>
          <p:cNvSpPr txBox="1"/>
          <p:nvPr/>
        </p:nvSpPr>
        <p:spPr>
          <a:xfrm>
            <a:off x="97632" y="1233626"/>
            <a:ext cx="4229043" cy="646331"/>
          </a:xfrm>
          <a:prstGeom prst="rect">
            <a:avLst/>
          </a:prstGeom>
          <a:noFill/>
        </p:spPr>
        <p:txBody>
          <a:bodyPr wrap="none" rtlCol="0">
            <a:spAutoFit/>
          </a:bodyPr>
          <a:lstStyle/>
          <a:p>
            <a:pPr algn="ctr"/>
            <a:r>
              <a:rPr lang="ru-RU" b="1" dirty="0" smtClean="0">
                <a:solidFill>
                  <a:srgbClr val="005EBC"/>
                </a:solidFill>
                <a:latin typeface="Arial Black" panose="020B0A04020102020204" pitchFamily="34" charset="0"/>
              </a:rPr>
              <a:t>1. ИНКУБАЦИОННЫЙ ПЕРИОД </a:t>
            </a:r>
          </a:p>
          <a:p>
            <a:pPr algn="ctr"/>
            <a:r>
              <a:rPr lang="ru-RU" dirty="0" smtClean="0"/>
              <a:t>от 3-х </a:t>
            </a:r>
            <a:r>
              <a:rPr lang="ru-RU" dirty="0"/>
              <a:t>недель до 3-х месяцев</a:t>
            </a:r>
            <a:endParaRPr lang="ru-RU" b="1" dirty="0">
              <a:solidFill>
                <a:srgbClr val="005EBC"/>
              </a:solidFill>
              <a:latin typeface="Arial Black" panose="020B0A04020102020204" pitchFamily="34" charset="0"/>
            </a:endParaRPr>
          </a:p>
        </p:txBody>
      </p:sp>
      <p:sp>
        <p:nvSpPr>
          <p:cNvPr id="6" name="TextBox 5"/>
          <p:cNvSpPr txBox="1"/>
          <p:nvPr/>
        </p:nvSpPr>
        <p:spPr>
          <a:xfrm>
            <a:off x="490368" y="2276872"/>
            <a:ext cx="3443571" cy="923330"/>
          </a:xfrm>
          <a:prstGeom prst="rect">
            <a:avLst/>
          </a:prstGeom>
          <a:noFill/>
        </p:spPr>
        <p:txBody>
          <a:bodyPr wrap="none" rtlCol="0">
            <a:spAutoFit/>
          </a:bodyPr>
          <a:lstStyle/>
          <a:p>
            <a:pPr algn="ctr"/>
            <a:r>
              <a:rPr lang="ru-RU" b="1" dirty="0" smtClean="0">
                <a:solidFill>
                  <a:srgbClr val="005EBC"/>
                </a:solidFill>
                <a:latin typeface="Arial Black" panose="020B0A04020102020204" pitchFamily="34" charset="0"/>
              </a:rPr>
              <a:t>2. СТАДИЯ ПЕРВИЧНЫХ </a:t>
            </a:r>
          </a:p>
          <a:p>
            <a:pPr algn="ctr"/>
            <a:r>
              <a:rPr lang="ru-RU" b="1" dirty="0" smtClean="0">
                <a:solidFill>
                  <a:srgbClr val="005EBC"/>
                </a:solidFill>
                <a:latin typeface="Arial Black" panose="020B0A04020102020204" pitchFamily="34" charset="0"/>
              </a:rPr>
              <a:t>ПРОЯВЛЕНИЙ</a:t>
            </a:r>
          </a:p>
          <a:p>
            <a:pPr algn="ctr"/>
            <a:r>
              <a:rPr lang="ru-RU" dirty="0"/>
              <a:t>один </a:t>
            </a:r>
            <a:r>
              <a:rPr lang="ru-RU" dirty="0" smtClean="0"/>
              <a:t>год</a:t>
            </a:r>
            <a:endParaRPr lang="ru-RU" b="1" dirty="0">
              <a:solidFill>
                <a:srgbClr val="005EBC"/>
              </a:solidFill>
              <a:latin typeface="Arial Black" panose="020B0A04020102020204" pitchFamily="34" charset="0"/>
            </a:endParaRPr>
          </a:p>
        </p:txBody>
      </p:sp>
      <p:sp>
        <p:nvSpPr>
          <p:cNvPr id="7" name="TextBox 6"/>
          <p:cNvSpPr txBox="1"/>
          <p:nvPr/>
        </p:nvSpPr>
        <p:spPr>
          <a:xfrm>
            <a:off x="215560" y="3933056"/>
            <a:ext cx="3919791" cy="646331"/>
          </a:xfrm>
          <a:prstGeom prst="rect">
            <a:avLst/>
          </a:prstGeom>
          <a:noFill/>
        </p:spPr>
        <p:txBody>
          <a:bodyPr wrap="none" rtlCol="0">
            <a:spAutoFit/>
          </a:bodyPr>
          <a:lstStyle/>
          <a:p>
            <a:pPr algn="ctr"/>
            <a:r>
              <a:rPr lang="ru-RU" b="1" dirty="0" smtClean="0">
                <a:solidFill>
                  <a:srgbClr val="005EBC"/>
                </a:solidFill>
                <a:latin typeface="Arial Black" panose="020B0A04020102020204" pitchFamily="34" charset="0"/>
              </a:rPr>
              <a:t>3. ЛАТЕНТНАЯ СТАДИЯ</a:t>
            </a:r>
          </a:p>
          <a:p>
            <a:pPr algn="ctr"/>
            <a:r>
              <a:rPr lang="ru-RU" dirty="0"/>
              <a:t>о</a:t>
            </a:r>
            <a:r>
              <a:rPr lang="ru-RU" dirty="0" smtClean="0"/>
              <a:t>т 2-3-х </a:t>
            </a:r>
            <a:r>
              <a:rPr lang="ru-RU" dirty="0"/>
              <a:t>до </a:t>
            </a:r>
            <a:r>
              <a:rPr lang="ru-RU" dirty="0" smtClean="0"/>
              <a:t>20 и более, в среднем 6-7</a:t>
            </a:r>
            <a:endParaRPr lang="ru-RU" b="1" dirty="0">
              <a:solidFill>
                <a:srgbClr val="005EBC"/>
              </a:solidFill>
              <a:latin typeface="Arial Black" panose="020B0A04020102020204" pitchFamily="34" charset="0"/>
            </a:endParaRPr>
          </a:p>
        </p:txBody>
      </p:sp>
      <p:sp>
        <p:nvSpPr>
          <p:cNvPr id="8" name="TextBox 7"/>
          <p:cNvSpPr txBox="1"/>
          <p:nvPr/>
        </p:nvSpPr>
        <p:spPr>
          <a:xfrm>
            <a:off x="395536" y="4869160"/>
            <a:ext cx="3366627" cy="646331"/>
          </a:xfrm>
          <a:prstGeom prst="rect">
            <a:avLst/>
          </a:prstGeom>
          <a:noFill/>
        </p:spPr>
        <p:txBody>
          <a:bodyPr wrap="none" rtlCol="0">
            <a:spAutoFit/>
          </a:bodyPr>
          <a:lstStyle/>
          <a:p>
            <a:pPr algn="ctr"/>
            <a:r>
              <a:rPr lang="ru-RU" b="1" dirty="0" smtClean="0">
                <a:solidFill>
                  <a:srgbClr val="005EBC"/>
                </a:solidFill>
                <a:latin typeface="Arial Black" panose="020B0A04020102020204" pitchFamily="34" charset="0"/>
              </a:rPr>
              <a:t>4. СТАДИЯ ВТОРИЧНЫХ</a:t>
            </a:r>
          </a:p>
          <a:p>
            <a:pPr algn="ctr"/>
            <a:r>
              <a:rPr lang="ru-RU" b="1" dirty="0" smtClean="0">
                <a:solidFill>
                  <a:srgbClr val="005EBC"/>
                </a:solidFill>
                <a:latin typeface="Arial Black" panose="020B0A04020102020204" pitchFamily="34" charset="0"/>
              </a:rPr>
              <a:t>ЗАБОЛЕВАНИЙ</a:t>
            </a:r>
            <a:endParaRPr lang="ru-RU" b="1" dirty="0">
              <a:solidFill>
                <a:srgbClr val="005EBC"/>
              </a:solidFill>
              <a:latin typeface="Arial Black" panose="020B0A04020102020204" pitchFamily="34" charset="0"/>
            </a:endParaRPr>
          </a:p>
        </p:txBody>
      </p:sp>
      <p:sp>
        <p:nvSpPr>
          <p:cNvPr id="9" name="TextBox 8"/>
          <p:cNvSpPr txBox="1"/>
          <p:nvPr/>
        </p:nvSpPr>
        <p:spPr>
          <a:xfrm>
            <a:off x="246079" y="5949280"/>
            <a:ext cx="3858749" cy="923330"/>
          </a:xfrm>
          <a:prstGeom prst="rect">
            <a:avLst/>
          </a:prstGeom>
          <a:noFill/>
        </p:spPr>
        <p:txBody>
          <a:bodyPr wrap="none" rtlCol="0">
            <a:spAutoFit/>
          </a:bodyPr>
          <a:lstStyle/>
          <a:p>
            <a:pPr algn="ctr"/>
            <a:r>
              <a:rPr lang="ru-RU" b="1" dirty="0" smtClean="0">
                <a:solidFill>
                  <a:srgbClr val="005EBC"/>
                </a:solidFill>
                <a:latin typeface="Arial Black" panose="020B0A04020102020204" pitchFamily="34" charset="0"/>
              </a:rPr>
              <a:t>5. ТЕРМИНАЛЬНАЯ СТАДИЯ</a:t>
            </a:r>
          </a:p>
          <a:p>
            <a:pPr algn="ctr"/>
            <a:r>
              <a:rPr lang="ru-RU" dirty="0" smtClean="0"/>
              <a:t>больной </a:t>
            </a:r>
            <a:r>
              <a:rPr lang="ru-RU" dirty="0"/>
              <a:t>погибает в течение </a:t>
            </a:r>
            <a:endParaRPr lang="ru-RU" dirty="0" smtClean="0"/>
          </a:p>
          <a:p>
            <a:pPr algn="ctr"/>
            <a:r>
              <a:rPr lang="ru-RU" dirty="0" smtClean="0"/>
              <a:t>нескольких </a:t>
            </a:r>
            <a:r>
              <a:rPr lang="ru-RU" dirty="0"/>
              <a:t>месяцев</a:t>
            </a:r>
            <a:endParaRPr lang="ru-RU" b="1" dirty="0">
              <a:solidFill>
                <a:srgbClr val="005EBC"/>
              </a:solidFill>
              <a:latin typeface="Arial Black" panose="020B0A04020102020204" pitchFamily="34" charset="0"/>
            </a:endParaRPr>
          </a:p>
        </p:txBody>
      </p:sp>
      <p:sp>
        <p:nvSpPr>
          <p:cNvPr id="2" name="Прямоугольник 1"/>
          <p:cNvSpPr/>
          <p:nvPr/>
        </p:nvSpPr>
        <p:spPr>
          <a:xfrm>
            <a:off x="4103853" y="2008856"/>
            <a:ext cx="3794116" cy="369332"/>
          </a:xfrm>
          <a:prstGeom prst="rect">
            <a:avLst/>
          </a:prstGeom>
        </p:spPr>
        <p:style>
          <a:lnRef idx="2">
            <a:schemeClr val="accent6"/>
          </a:lnRef>
          <a:fillRef idx="1">
            <a:schemeClr val="lt1"/>
          </a:fillRef>
          <a:effectRef idx="0">
            <a:schemeClr val="accent6"/>
          </a:effectRef>
          <a:fontRef idx="minor">
            <a:schemeClr val="dk1"/>
          </a:fontRef>
        </p:style>
        <p:txBody>
          <a:bodyPr wrap="none">
            <a:spAutoFit/>
          </a:bodyPr>
          <a:lstStyle/>
          <a:p>
            <a:r>
              <a:rPr lang="ru-RU" dirty="0" smtClean="0"/>
              <a:t>Бессимптомная (появление антител)</a:t>
            </a:r>
            <a:endParaRPr lang="ru-RU" dirty="0"/>
          </a:p>
        </p:txBody>
      </p:sp>
      <p:sp>
        <p:nvSpPr>
          <p:cNvPr id="10" name="Прямоугольник 9"/>
          <p:cNvSpPr/>
          <p:nvPr/>
        </p:nvSpPr>
        <p:spPr>
          <a:xfrm>
            <a:off x="4932040" y="2348880"/>
            <a:ext cx="3388107" cy="646331"/>
          </a:xfrm>
          <a:prstGeom prst="rect">
            <a:avLst/>
          </a:prstGeom>
        </p:spPr>
        <p:style>
          <a:lnRef idx="2">
            <a:schemeClr val="accent6"/>
          </a:lnRef>
          <a:fillRef idx="1">
            <a:schemeClr val="lt1"/>
          </a:fillRef>
          <a:effectRef idx="0">
            <a:schemeClr val="accent6"/>
          </a:effectRef>
          <a:fontRef idx="minor">
            <a:schemeClr val="dk1"/>
          </a:fontRef>
        </p:style>
        <p:txBody>
          <a:bodyPr wrap="none">
            <a:spAutoFit/>
          </a:bodyPr>
          <a:lstStyle/>
          <a:p>
            <a:r>
              <a:rPr lang="ru-RU" dirty="0" smtClean="0"/>
              <a:t>Острая </a:t>
            </a:r>
            <a:r>
              <a:rPr lang="ru-RU" dirty="0"/>
              <a:t>инфекция без </a:t>
            </a:r>
            <a:r>
              <a:rPr lang="ru-RU" dirty="0" smtClean="0"/>
              <a:t>вторичных</a:t>
            </a:r>
          </a:p>
          <a:p>
            <a:r>
              <a:rPr lang="ru-RU" dirty="0" smtClean="0"/>
              <a:t>заболеваний</a:t>
            </a:r>
            <a:endParaRPr lang="ru-RU" dirty="0"/>
          </a:p>
        </p:txBody>
      </p:sp>
      <p:sp>
        <p:nvSpPr>
          <p:cNvPr id="11" name="Прямоугольник 10"/>
          <p:cNvSpPr/>
          <p:nvPr/>
        </p:nvSpPr>
        <p:spPr>
          <a:xfrm>
            <a:off x="5509182" y="2938678"/>
            <a:ext cx="3383298" cy="646331"/>
          </a:xfrm>
          <a:prstGeom prst="rect">
            <a:avLst/>
          </a:prstGeom>
        </p:spPr>
        <p:style>
          <a:lnRef idx="2">
            <a:schemeClr val="accent6"/>
          </a:lnRef>
          <a:fillRef idx="1">
            <a:schemeClr val="lt1"/>
          </a:fillRef>
          <a:effectRef idx="0">
            <a:schemeClr val="accent6"/>
          </a:effectRef>
          <a:fontRef idx="minor">
            <a:schemeClr val="dk1"/>
          </a:fontRef>
        </p:style>
        <p:txBody>
          <a:bodyPr wrap="none">
            <a:spAutoFit/>
          </a:bodyPr>
          <a:lstStyle/>
          <a:p>
            <a:r>
              <a:rPr lang="ru-RU" dirty="0"/>
              <a:t>Острая инфекция с вторичными </a:t>
            </a:r>
            <a:endParaRPr lang="ru-RU" dirty="0" smtClean="0"/>
          </a:p>
          <a:p>
            <a:r>
              <a:rPr lang="ru-RU" dirty="0" smtClean="0"/>
              <a:t>заболеваниями</a:t>
            </a:r>
            <a:endParaRPr lang="ru-RU" dirty="0"/>
          </a:p>
        </p:txBody>
      </p:sp>
      <p:sp>
        <p:nvSpPr>
          <p:cNvPr id="3" name="Прямоугольник 2"/>
          <p:cNvSpPr/>
          <p:nvPr/>
        </p:nvSpPr>
        <p:spPr>
          <a:xfrm>
            <a:off x="4592730" y="1124744"/>
            <a:ext cx="4299750" cy="646331"/>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r>
              <a:rPr lang="ru-RU" dirty="0"/>
              <a:t>К</a:t>
            </a:r>
            <a:r>
              <a:rPr lang="ru-RU" dirty="0" smtClean="0"/>
              <a:t>линических </a:t>
            </a:r>
            <a:r>
              <a:rPr lang="ru-RU" b="1" dirty="0"/>
              <a:t>проявлений</a:t>
            </a:r>
            <a:r>
              <a:rPr lang="ru-RU" dirty="0"/>
              <a:t> заболевания </a:t>
            </a:r>
            <a:r>
              <a:rPr lang="ru-RU" b="1" dirty="0"/>
              <a:t>нет</a:t>
            </a:r>
            <a:r>
              <a:rPr lang="ru-RU" dirty="0"/>
              <a:t> и антитела к ВИЧ </a:t>
            </a:r>
            <a:r>
              <a:rPr lang="ru-RU" dirty="0" err="1"/>
              <a:t>еще</a:t>
            </a:r>
            <a:r>
              <a:rPr lang="ru-RU" dirty="0"/>
              <a:t> не выявляются</a:t>
            </a:r>
          </a:p>
        </p:txBody>
      </p:sp>
      <p:sp>
        <p:nvSpPr>
          <p:cNvPr id="13" name="Прямоугольник 12"/>
          <p:cNvSpPr/>
          <p:nvPr/>
        </p:nvSpPr>
        <p:spPr>
          <a:xfrm>
            <a:off x="4592730" y="3933055"/>
            <a:ext cx="4312206" cy="369332"/>
          </a:xfrm>
          <a:prstGeom prst="rect">
            <a:avLst/>
          </a:prstGeom>
        </p:spPr>
        <p:style>
          <a:lnRef idx="2">
            <a:schemeClr val="accent3"/>
          </a:lnRef>
          <a:fillRef idx="1">
            <a:schemeClr val="lt1"/>
          </a:fillRef>
          <a:effectRef idx="0">
            <a:schemeClr val="accent3"/>
          </a:effectRef>
          <a:fontRef idx="minor">
            <a:schemeClr val="dk1"/>
          </a:fontRef>
        </p:style>
        <p:txBody>
          <a:bodyPr wrap="none">
            <a:spAutoFit/>
          </a:bodyPr>
          <a:lstStyle/>
          <a:p>
            <a:r>
              <a:rPr lang="ru-RU" dirty="0" smtClean="0"/>
              <a:t>Медленное нарастание иммунодефицита</a:t>
            </a:r>
            <a:endParaRPr lang="ru-RU" dirty="0"/>
          </a:p>
        </p:txBody>
      </p:sp>
      <p:sp>
        <p:nvSpPr>
          <p:cNvPr id="14" name="Прямоугольник 13"/>
          <p:cNvSpPr/>
          <p:nvPr/>
        </p:nvSpPr>
        <p:spPr>
          <a:xfrm>
            <a:off x="4571039" y="4869160"/>
            <a:ext cx="3809761" cy="646331"/>
          </a:xfrm>
          <a:prstGeom prst="rect">
            <a:avLst/>
          </a:prstGeom>
        </p:spPr>
        <p:style>
          <a:lnRef idx="2">
            <a:schemeClr val="accent6"/>
          </a:lnRef>
          <a:fillRef idx="1">
            <a:schemeClr val="lt1"/>
          </a:fillRef>
          <a:effectRef idx="0">
            <a:schemeClr val="accent6"/>
          </a:effectRef>
          <a:fontRef idx="minor">
            <a:schemeClr val="dk1"/>
          </a:fontRef>
        </p:style>
        <p:txBody>
          <a:bodyPr wrap="none">
            <a:spAutoFit/>
          </a:bodyPr>
          <a:lstStyle/>
          <a:p>
            <a:r>
              <a:rPr lang="ru-RU" dirty="0" smtClean="0"/>
              <a:t>Появление вторичных заболеваний. </a:t>
            </a:r>
          </a:p>
          <a:p>
            <a:r>
              <a:rPr lang="ru-RU" dirty="0" smtClean="0"/>
              <a:t>Обратимо</a:t>
            </a:r>
            <a:endParaRPr lang="ru-RU" dirty="0"/>
          </a:p>
        </p:txBody>
      </p:sp>
      <p:sp>
        <p:nvSpPr>
          <p:cNvPr id="15" name="Прямоугольник 14"/>
          <p:cNvSpPr/>
          <p:nvPr/>
        </p:nvSpPr>
        <p:spPr>
          <a:xfrm>
            <a:off x="4593605" y="5810780"/>
            <a:ext cx="3531223" cy="646331"/>
          </a:xfrm>
          <a:prstGeom prst="rect">
            <a:avLst/>
          </a:prstGeom>
        </p:spPr>
        <p:style>
          <a:lnRef idx="2">
            <a:schemeClr val="accent2"/>
          </a:lnRef>
          <a:fillRef idx="1">
            <a:schemeClr val="lt1"/>
          </a:fillRef>
          <a:effectRef idx="0">
            <a:schemeClr val="accent2"/>
          </a:effectRef>
          <a:fontRef idx="minor">
            <a:schemeClr val="dk1"/>
          </a:fontRef>
        </p:style>
        <p:txBody>
          <a:bodyPr wrap="none">
            <a:spAutoFit/>
          </a:bodyPr>
          <a:lstStyle/>
          <a:p>
            <a:r>
              <a:rPr lang="ru-RU" dirty="0"/>
              <a:t>Н</a:t>
            </a:r>
            <a:r>
              <a:rPr lang="ru-RU" dirty="0" smtClean="0"/>
              <a:t>еобратимое течение </a:t>
            </a:r>
            <a:r>
              <a:rPr lang="ru-RU" dirty="0"/>
              <a:t>вторичных </a:t>
            </a:r>
            <a:endParaRPr lang="ru-RU" dirty="0" smtClean="0"/>
          </a:p>
          <a:p>
            <a:r>
              <a:rPr lang="ru-RU" dirty="0" smtClean="0"/>
              <a:t>заболеваний</a:t>
            </a:r>
            <a:endParaRPr lang="ru-RU" dirty="0"/>
          </a:p>
        </p:txBody>
      </p:sp>
    </p:spTree>
    <p:extLst>
      <p:ext uri="{BB962C8B-B14F-4D97-AF65-F5344CB8AC3E}">
        <p14:creationId xmlns:p14="http://schemas.microsoft.com/office/powerpoint/2010/main" val="204566724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51520" y="1035686"/>
            <a:ext cx="3844246" cy="1569660"/>
          </a:xfrm>
          <a:prstGeom prst="rect">
            <a:avLst/>
          </a:prstGeom>
          <a:effectLst>
            <a:glow rad="63500">
              <a:schemeClr val="accent4">
                <a:satMod val="175000"/>
                <a:alpha val="40000"/>
              </a:schemeClr>
            </a:glow>
          </a:effectLst>
        </p:spPr>
        <p:style>
          <a:lnRef idx="2">
            <a:schemeClr val="dk1"/>
          </a:lnRef>
          <a:fillRef idx="1">
            <a:schemeClr val="lt1"/>
          </a:fillRef>
          <a:effectRef idx="0">
            <a:schemeClr val="dk1"/>
          </a:effectRef>
          <a:fontRef idx="minor">
            <a:schemeClr val="dk1"/>
          </a:fontRef>
        </p:style>
        <p:txBody>
          <a:bodyPr wrap="square">
            <a:spAutoFit/>
          </a:bodyPr>
          <a:lstStyle/>
          <a:p>
            <a:r>
              <a:rPr lang="ru-RU" sz="2400" dirty="0" smtClean="0"/>
              <a:t>32,7 </a:t>
            </a:r>
            <a:r>
              <a:rPr lang="ru-RU" sz="2400" dirty="0"/>
              <a:t>млн человек </a:t>
            </a:r>
            <a:endParaRPr lang="ru-RU" sz="2400" dirty="0" smtClean="0"/>
          </a:p>
          <a:p>
            <a:r>
              <a:rPr lang="ru-RU" sz="2400" dirty="0" smtClean="0"/>
              <a:t>умерли </a:t>
            </a:r>
            <a:r>
              <a:rPr lang="ru-RU" sz="2400" dirty="0"/>
              <a:t>от сопутствующих </a:t>
            </a:r>
            <a:endParaRPr lang="ru-RU" sz="2400" dirty="0" smtClean="0"/>
          </a:p>
          <a:p>
            <a:r>
              <a:rPr lang="ru-RU" sz="2400" dirty="0" smtClean="0"/>
              <a:t>СПИДу болезней, из них 690 000 в 2019</a:t>
            </a:r>
            <a:r>
              <a:rPr lang="ru-RU" sz="2400" dirty="0"/>
              <a:t> </a:t>
            </a:r>
          </a:p>
        </p:txBody>
      </p:sp>
      <p:sp>
        <p:nvSpPr>
          <p:cNvPr id="4" name="Прямоугольник 3"/>
          <p:cNvSpPr/>
          <p:nvPr/>
        </p:nvSpPr>
        <p:spPr>
          <a:xfrm>
            <a:off x="3635896" y="1918783"/>
            <a:ext cx="4176463" cy="830997"/>
          </a:xfrm>
          <a:prstGeom prst="rect">
            <a:avLst/>
          </a:prstGeom>
          <a:effectLst>
            <a:glow rad="101600">
              <a:schemeClr val="accent6">
                <a:satMod val="175000"/>
                <a:alpha val="40000"/>
              </a:schemeClr>
            </a:glow>
          </a:effectLst>
        </p:spPr>
        <p:style>
          <a:lnRef idx="2">
            <a:schemeClr val="accent6"/>
          </a:lnRef>
          <a:fillRef idx="1">
            <a:schemeClr val="lt1"/>
          </a:fillRef>
          <a:effectRef idx="0">
            <a:schemeClr val="accent6"/>
          </a:effectRef>
          <a:fontRef idx="minor">
            <a:schemeClr val="dk1"/>
          </a:fontRef>
        </p:style>
        <p:txBody>
          <a:bodyPr wrap="square">
            <a:spAutoFit/>
          </a:bodyPr>
          <a:lstStyle/>
          <a:p>
            <a:r>
              <a:rPr lang="ru-RU" sz="2400" dirty="0" smtClean="0"/>
              <a:t>1,7 млн число </a:t>
            </a:r>
            <a:r>
              <a:rPr lang="ru-RU" sz="2400" dirty="0"/>
              <a:t>новых </a:t>
            </a:r>
            <a:r>
              <a:rPr lang="ru-RU" sz="2400" dirty="0" smtClean="0"/>
              <a:t>случаев заражения ВИЧ в 2019 </a:t>
            </a:r>
            <a:endParaRPr lang="ru-RU" sz="2400" dirty="0"/>
          </a:p>
        </p:txBody>
      </p:sp>
      <p:sp>
        <p:nvSpPr>
          <p:cNvPr id="5" name="Прямоугольник 4"/>
          <p:cNvSpPr/>
          <p:nvPr/>
        </p:nvSpPr>
        <p:spPr>
          <a:xfrm>
            <a:off x="1649628" y="116632"/>
            <a:ext cx="5802692" cy="627337"/>
          </a:xfrm>
          <a:prstGeom prst="rect">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4800" dirty="0" smtClean="0">
                <a:solidFill>
                  <a:srgbClr val="C00000"/>
                </a:solidFill>
                <a:effectLst>
                  <a:outerShdw blurRad="38100" dist="38100" dir="2700000" algn="tl">
                    <a:srgbClr val="000000">
                      <a:alpha val="43137"/>
                    </a:srgbClr>
                  </a:outerShdw>
                </a:effectLst>
              </a:rPr>
              <a:t>ВИЧ в мире</a:t>
            </a:r>
            <a:endParaRPr lang="ru-RU" sz="4800" dirty="0">
              <a:solidFill>
                <a:srgbClr val="C00000"/>
              </a:solidFill>
              <a:effectLst>
                <a:outerShdw blurRad="38100" dist="38100" dir="2700000" algn="tl">
                  <a:srgbClr val="000000">
                    <a:alpha val="43137"/>
                  </a:srgbClr>
                </a:outerShdw>
              </a:effectLst>
            </a:endParaRPr>
          </a:p>
        </p:txBody>
      </p:sp>
      <p:sp>
        <p:nvSpPr>
          <p:cNvPr id="3" name="Прямоугольник 2"/>
          <p:cNvSpPr/>
          <p:nvPr/>
        </p:nvSpPr>
        <p:spPr>
          <a:xfrm>
            <a:off x="5436096" y="941819"/>
            <a:ext cx="3456384" cy="830997"/>
          </a:xfrm>
          <a:prstGeom prst="rect">
            <a:avLst/>
          </a:prstGeom>
          <a:effectLst>
            <a:glow rad="101600">
              <a:schemeClr val="accent3">
                <a:satMod val="175000"/>
                <a:alpha val="40000"/>
              </a:schemeClr>
            </a:glow>
          </a:effectLst>
        </p:spPr>
        <p:style>
          <a:lnRef idx="2">
            <a:schemeClr val="accent3"/>
          </a:lnRef>
          <a:fillRef idx="1">
            <a:schemeClr val="lt1"/>
          </a:fillRef>
          <a:effectRef idx="0">
            <a:schemeClr val="accent3"/>
          </a:effectRef>
          <a:fontRef idx="minor">
            <a:schemeClr val="dk1"/>
          </a:fontRef>
        </p:style>
        <p:txBody>
          <a:bodyPr wrap="square">
            <a:spAutoFit/>
          </a:bodyPr>
          <a:lstStyle/>
          <a:p>
            <a:r>
              <a:rPr lang="ru-RU" sz="2400" dirty="0" smtClean="0"/>
              <a:t>38,0 млн число людей, </a:t>
            </a:r>
          </a:p>
          <a:p>
            <a:r>
              <a:rPr lang="ru-RU" sz="2400" dirty="0" smtClean="0"/>
              <a:t>живущих с ВИЧ</a:t>
            </a:r>
            <a:endParaRPr lang="ru-RU" sz="2400" dirty="0"/>
          </a:p>
        </p:txBody>
      </p:sp>
      <p:pic>
        <p:nvPicPr>
          <p:cNvPr id="3074" name="Picture 2" descr="https://www.unaids.org/sites/default/files/styles/fullsize/public/media/R%20SDG%20banner%20web.png?itok=w1mWugz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513" y="4660637"/>
            <a:ext cx="8856984" cy="2152739"/>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2" descr="Pin on Intergovernmental &amp; International Organizations Logos"/>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t="33963" b="39195"/>
          <a:stretch/>
        </p:blipFill>
        <p:spPr bwMode="auto">
          <a:xfrm>
            <a:off x="3031327" y="3844807"/>
            <a:ext cx="3039294" cy="815830"/>
          </a:xfrm>
          <a:prstGeom prst="rect">
            <a:avLst/>
          </a:prstGeom>
          <a:noFill/>
          <a:extLst>
            <a:ext uri="{909E8E84-426E-40DD-AFC4-6F175D3DCCD1}">
              <a14:hiddenFill xmlns:a14="http://schemas.microsoft.com/office/drawing/2010/main">
                <a:solidFill>
                  <a:srgbClr val="FFFFFF"/>
                </a:solidFill>
              </a14:hiddenFill>
            </a:ext>
          </a:extLst>
        </p:spPr>
      </p:pic>
      <p:sp>
        <p:nvSpPr>
          <p:cNvPr id="7" name="Прямоугольник 6"/>
          <p:cNvSpPr/>
          <p:nvPr/>
        </p:nvSpPr>
        <p:spPr>
          <a:xfrm>
            <a:off x="256144" y="2886035"/>
            <a:ext cx="8784977" cy="830997"/>
          </a:xfrm>
          <a:prstGeom prst="rect">
            <a:avLst/>
          </a:prstGeom>
          <a:effectLst>
            <a:glow rad="63500">
              <a:schemeClr val="accent5">
                <a:satMod val="175000"/>
                <a:alpha val="40000"/>
              </a:schemeClr>
            </a:glow>
          </a:effectLst>
        </p:spPr>
        <p:style>
          <a:lnRef idx="2">
            <a:schemeClr val="accent5"/>
          </a:lnRef>
          <a:fillRef idx="1">
            <a:schemeClr val="lt1"/>
          </a:fillRef>
          <a:effectRef idx="0">
            <a:schemeClr val="accent5"/>
          </a:effectRef>
          <a:fontRef idx="minor">
            <a:schemeClr val="dk1"/>
          </a:fontRef>
        </p:style>
        <p:txBody>
          <a:bodyPr wrap="square">
            <a:spAutoFit/>
          </a:bodyPr>
          <a:lstStyle/>
          <a:p>
            <a:pPr algn="ctr"/>
            <a:r>
              <a:rPr lang="ru-RU" sz="2400" dirty="0" smtClean="0"/>
              <a:t>26,0 </a:t>
            </a:r>
            <a:r>
              <a:rPr lang="ru-RU" sz="2400" dirty="0"/>
              <a:t>млн людей получали лечение в рамках антиретровирусной терапии (по состоянию на конец июня 2020 г.)</a:t>
            </a:r>
          </a:p>
        </p:txBody>
      </p:sp>
    </p:spTree>
    <p:extLst>
      <p:ext uri="{BB962C8B-B14F-4D97-AF65-F5344CB8AC3E}">
        <p14:creationId xmlns:p14="http://schemas.microsoft.com/office/powerpoint/2010/main" val="3765610660"/>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1619672" y="116632"/>
            <a:ext cx="5832648" cy="627337"/>
          </a:xfrm>
          <a:prstGeom prst="rect">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4800" dirty="0" smtClean="0">
                <a:solidFill>
                  <a:srgbClr val="C00000"/>
                </a:solidFill>
                <a:effectLst>
                  <a:outerShdw blurRad="38100" dist="38100" dir="2700000" algn="tl">
                    <a:srgbClr val="000000">
                      <a:alpha val="43137"/>
                    </a:srgbClr>
                  </a:outerShdw>
                </a:effectLst>
              </a:rPr>
              <a:t>Как это выявить?</a:t>
            </a:r>
            <a:endParaRPr lang="ru-RU" sz="4800" dirty="0">
              <a:solidFill>
                <a:srgbClr val="C00000"/>
              </a:solidFill>
              <a:effectLst>
                <a:outerShdw blurRad="38100" dist="38100" dir="2700000" algn="tl">
                  <a:srgbClr val="000000">
                    <a:alpha val="43137"/>
                  </a:srgbClr>
                </a:outerShdw>
              </a:effectLst>
            </a:endParaRPr>
          </a:p>
        </p:txBody>
      </p:sp>
      <p:sp>
        <p:nvSpPr>
          <p:cNvPr id="3" name="TextBox 2"/>
          <p:cNvSpPr txBox="1"/>
          <p:nvPr/>
        </p:nvSpPr>
        <p:spPr>
          <a:xfrm>
            <a:off x="2424209" y="836712"/>
            <a:ext cx="4328428" cy="646331"/>
          </a:xfrm>
          <a:prstGeom prst="rect">
            <a:avLst/>
          </a:prstGeom>
          <a:noFill/>
        </p:spPr>
        <p:txBody>
          <a:bodyPr wrap="none" rtlCol="0">
            <a:spAutoFit/>
          </a:bodyPr>
          <a:lstStyle/>
          <a:p>
            <a:pPr algn="ctr"/>
            <a:r>
              <a:rPr lang="ru-RU" b="1" dirty="0" smtClean="0">
                <a:solidFill>
                  <a:srgbClr val="005EBC"/>
                </a:solidFill>
                <a:latin typeface="Arial Black" panose="020B0A04020102020204" pitchFamily="34" charset="0"/>
              </a:rPr>
              <a:t>Анализ для выявления антител</a:t>
            </a:r>
          </a:p>
          <a:p>
            <a:pPr algn="ctr"/>
            <a:r>
              <a:rPr lang="ru-RU" b="1" dirty="0" smtClean="0">
                <a:solidFill>
                  <a:srgbClr val="005EBC"/>
                </a:solidFill>
                <a:latin typeface="Arial Black" panose="020B0A04020102020204" pitchFamily="34" charset="0"/>
              </a:rPr>
              <a:t>и антигена ВИЧ </a:t>
            </a:r>
            <a:endParaRPr lang="ru-RU" b="1" dirty="0">
              <a:solidFill>
                <a:srgbClr val="005EBC"/>
              </a:solidFill>
              <a:latin typeface="Arial Black" panose="020B0A04020102020204" pitchFamily="34" charset="0"/>
            </a:endParaRPr>
          </a:p>
        </p:txBody>
      </p:sp>
      <p:sp>
        <p:nvSpPr>
          <p:cNvPr id="5" name="TextBox 4"/>
          <p:cNvSpPr txBox="1"/>
          <p:nvPr/>
        </p:nvSpPr>
        <p:spPr>
          <a:xfrm>
            <a:off x="820430" y="1556792"/>
            <a:ext cx="3158237" cy="369332"/>
          </a:xfrm>
          <a:prstGeom prst="rect">
            <a:avLst/>
          </a:prstGeom>
          <a:noFill/>
        </p:spPr>
        <p:txBody>
          <a:bodyPr wrap="none" rtlCol="0">
            <a:spAutoFit/>
          </a:bodyPr>
          <a:lstStyle/>
          <a:p>
            <a:pPr algn="ctr"/>
            <a:r>
              <a:rPr lang="ru-RU" b="1" dirty="0" smtClean="0">
                <a:solidFill>
                  <a:srgbClr val="005EBC"/>
                </a:solidFill>
                <a:latin typeface="Arial Black" panose="020B0A04020102020204" pitchFamily="34" charset="0"/>
              </a:rPr>
              <a:t>Экспресс-диагностика</a:t>
            </a:r>
            <a:endParaRPr lang="ru-RU" b="1" dirty="0">
              <a:solidFill>
                <a:srgbClr val="005EBC"/>
              </a:solidFill>
              <a:latin typeface="Arial Black" panose="020B0A04020102020204" pitchFamily="34" charset="0"/>
            </a:endParaRPr>
          </a:p>
        </p:txBody>
      </p:sp>
      <p:sp>
        <p:nvSpPr>
          <p:cNvPr id="6" name="TextBox 5"/>
          <p:cNvSpPr txBox="1"/>
          <p:nvPr/>
        </p:nvSpPr>
        <p:spPr>
          <a:xfrm>
            <a:off x="4709899" y="1556792"/>
            <a:ext cx="3746538" cy="369332"/>
          </a:xfrm>
          <a:prstGeom prst="rect">
            <a:avLst/>
          </a:prstGeom>
          <a:noFill/>
        </p:spPr>
        <p:txBody>
          <a:bodyPr wrap="none" rtlCol="0">
            <a:spAutoFit/>
          </a:bodyPr>
          <a:lstStyle/>
          <a:p>
            <a:pPr algn="ctr"/>
            <a:r>
              <a:rPr lang="ru-RU" b="1" dirty="0" smtClean="0">
                <a:solidFill>
                  <a:srgbClr val="005EBC"/>
                </a:solidFill>
                <a:latin typeface="Arial Black" panose="020B0A04020102020204" pitchFamily="34" charset="0"/>
              </a:rPr>
              <a:t>Лабораторная диагностика</a:t>
            </a:r>
            <a:endParaRPr lang="ru-RU" b="1" dirty="0">
              <a:solidFill>
                <a:srgbClr val="005EBC"/>
              </a:solidFill>
              <a:latin typeface="Arial Black" panose="020B0A04020102020204" pitchFamily="34" charset="0"/>
            </a:endParaRPr>
          </a:p>
        </p:txBody>
      </p:sp>
      <p:sp>
        <p:nvSpPr>
          <p:cNvPr id="7" name="Объект 6"/>
          <p:cNvSpPr>
            <a:spLocks noGrp="1"/>
          </p:cNvSpPr>
          <p:nvPr>
            <p:ph sz="half" idx="1"/>
          </p:nvPr>
        </p:nvSpPr>
        <p:spPr>
          <a:xfrm>
            <a:off x="457200" y="1988840"/>
            <a:ext cx="4038600" cy="4608512"/>
          </a:xfrm>
        </p:spPr>
        <p:txBody>
          <a:bodyPr>
            <a:normAutofit fontScale="92500" lnSpcReduction="10000"/>
          </a:bodyPr>
          <a:lstStyle/>
          <a:p>
            <a:r>
              <a:rPr lang="ru-RU" dirty="0" smtClean="0"/>
              <a:t>Выявление антител</a:t>
            </a:r>
          </a:p>
          <a:p>
            <a:pPr lvl="1"/>
            <a:r>
              <a:rPr lang="ru-RU" dirty="0" smtClean="0"/>
              <a:t>В крови, например в капиллярной – взятой из пальца, ответ в течение 10-20 минут</a:t>
            </a:r>
          </a:p>
          <a:p>
            <a:pPr lvl="1"/>
            <a:r>
              <a:rPr lang="ru-RU" dirty="0" smtClean="0"/>
              <a:t>В слюне, </a:t>
            </a:r>
            <a:r>
              <a:rPr lang="ru-RU" dirty="0"/>
              <a:t>ответ в течение 10-20 </a:t>
            </a:r>
            <a:r>
              <a:rPr lang="ru-RU" dirty="0" smtClean="0"/>
              <a:t>минут</a:t>
            </a:r>
          </a:p>
          <a:p>
            <a:r>
              <a:rPr lang="ru-RU" dirty="0" smtClean="0"/>
              <a:t>Выявление антител и антигена в крови</a:t>
            </a:r>
          </a:p>
          <a:p>
            <a:r>
              <a:rPr lang="ru-RU" dirty="0" smtClean="0"/>
              <a:t>Возможно самотестирование</a:t>
            </a:r>
            <a:endParaRPr lang="ru-RU" dirty="0"/>
          </a:p>
        </p:txBody>
      </p:sp>
      <p:sp>
        <p:nvSpPr>
          <p:cNvPr id="8" name="Объект 7"/>
          <p:cNvSpPr>
            <a:spLocks noGrp="1"/>
          </p:cNvSpPr>
          <p:nvPr>
            <p:ph sz="half" idx="2"/>
          </p:nvPr>
        </p:nvSpPr>
        <p:spPr>
          <a:xfrm>
            <a:off x="4648200" y="1988840"/>
            <a:ext cx="4038600" cy="4608512"/>
          </a:xfrm>
        </p:spPr>
        <p:txBody>
          <a:bodyPr>
            <a:normAutofit fontScale="92500" lnSpcReduction="10000"/>
          </a:bodyPr>
          <a:lstStyle/>
          <a:p>
            <a:r>
              <a:rPr lang="ru-RU" dirty="0" smtClean="0"/>
              <a:t>Выявление антител и антигена ВИЧ</a:t>
            </a:r>
          </a:p>
          <a:p>
            <a:pPr lvl="1"/>
            <a:r>
              <a:rPr lang="ru-RU" dirty="0"/>
              <a:t>в</a:t>
            </a:r>
            <a:r>
              <a:rPr lang="ru-RU" dirty="0" smtClean="0"/>
              <a:t> сыворотке крови</a:t>
            </a:r>
          </a:p>
          <a:p>
            <a:r>
              <a:rPr lang="ru-RU" dirty="0" smtClean="0"/>
              <a:t>При получении положительного результата - </a:t>
            </a:r>
            <a:r>
              <a:rPr lang="ru-RU" dirty="0"/>
              <a:t> выявления </a:t>
            </a:r>
            <a:r>
              <a:rPr lang="ru-RU" dirty="0" smtClean="0"/>
              <a:t>белков вируса (иммунный </a:t>
            </a:r>
            <a:r>
              <a:rPr lang="ru-RU" dirty="0" err="1" smtClean="0"/>
              <a:t>блоттинг</a:t>
            </a:r>
            <a:r>
              <a:rPr lang="ru-RU" dirty="0" smtClean="0"/>
              <a:t>)</a:t>
            </a:r>
          </a:p>
          <a:p>
            <a:r>
              <a:rPr lang="ru-RU" dirty="0" smtClean="0"/>
              <a:t>Выявление генетического материала ВИЧ – РНК или ДНК</a:t>
            </a:r>
            <a:endParaRPr lang="ru-RU" dirty="0"/>
          </a:p>
        </p:txBody>
      </p:sp>
    </p:spTree>
    <p:extLst>
      <p:ext uri="{BB962C8B-B14F-4D97-AF65-F5344CB8AC3E}">
        <p14:creationId xmlns:p14="http://schemas.microsoft.com/office/powerpoint/2010/main" val="1495156843"/>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Прямоугольник 5"/>
          <p:cNvSpPr/>
          <p:nvPr/>
        </p:nvSpPr>
        <p:spPr>
          <a:xfrm>
            <a:off x="1043608" y="116632"/>
            <a:ext cx="7128792" cy="627337"/>
          </a:xfrm>
          <a:prstGeom prst="rect">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4400" dirty="0">
                <a:solidFill>
                  <a:srgbClr val="C00000"/>
                </a:solidFill>
                <a:effectLst>
                  <a:outerShdw blurRad="38100" dist="38100" dir="2700000" algn="tl">
                    <a:srgbClr val="000000">
                      <a:alpha val="43137"/>
                    </a:srgbClr>
                  </a:outerShdw>
                </a:effectLst>
              </a:rPr>
              <a:t>ИНКУБАЦИОННЫЙ </a:t>
            </a:r>
            <a:r>
              <a:rPr lang="ru-RU" sz="4400" dirty="0" smtClean="0">
                <a:solidFill>
                  <a:srgbClr val="C00000"/>
                </a:solidFill>
                <a:effectLst>
                  <a:outerShdw blurRad="38100" dist="38100" dir="2700000" algn="tl">
                    <a:srgbClr val="000000">
                      <a:alpha val="43137"/>
                    </a:srgbClr>
                  </a:outerShdw>
                </a:effectLst>
              </a:rPr>
              <a:t>ПЕРИОД</a:t>
            </a:r>
            <a:endParaRPr lang="ru-RU" sz="4400" dirty="0">
              <a:solidFill>
                <a:srgbClr val="C00000"/>
              </a:solidFill>
              <a:effectLst>
                <a:outerShdw blurRad="38100" dist="38100" dir="2700000" algn="tl">
                  <a:srgbClr val="000000">
                    <a:alpha val="43137"/>
                  </a:srgbClr>
                </a:outerShdw>
              </a:effectLst>
            </a:endParaRPr>
          </a:p>
        </p:txBody>
      </p:sp>
      <p:sp>
        <p:nvSpPr>
          <p:cNvPr id="7" name="Прямоугольник 6"/>
          <p:cNvSpPr/>
          <p:nvPr/>
        </p:nvSpPr>
        <p:spPr>
          <a:xfrm>
            <a:off x="2756342" y="980728"/>
            <a:ext cx="3631315" cy="584775"/>
          </a:xfrm>
          <a:prstGeom prst="rect">
            <a:avLst/>
          </a:prstGeom>
        </p:spPr>
        <p:txBody>
          <a:bodyPr wrap="none">
            <a:spAutoFit/>
          </a:bodyPr>
          <a:lstStyle/>
          <a:p>
            <a:pPr algn="ctr"/>
            <a:r>
              <a:rPr lang="ru-RU" sz="3200" dirty="0">
                <a:solidFill>
                  <a:srgbClr val="005EBC"/>
                </a:solidFill>
                <a:effectLst>
                  <a:outerShdw blurRad="38100" dist="38100" dir="2700000" algn="tl">
                    <a:srgbClr val="000000">
                      <a:alpha val="43137"/>
                    </a:srgbClr>
                  </a:outerShdw>
                </a:effectLst>
              </a:rPr>
              <a:t>ОБЫЧНО 3 МЕСЯЦА</a:t>
            </a:r>
          </a:p>
        </p:txBody>
      </p:sp>
      <p:sp>
        <p:nvSpPr>
          <p:cNvPr id="9" name="Объект 8"/>
          <p:cNvSpPr>
            <a:spLocks noGrp="1"/>
          </p:cNvSpPr>
          <p:nvPr>
            <p:ph idx="1"/>
          </p:nvPr>
        </p:nvSpPr>
        <p:spPr/>
        <p:txBody>
          <a:bodyPr>
            <a:normAutofit lnSpcReduction="10000"/>
          </a:bodyPr>
          <a:lstStyle/>
          <a:p>
            <a:r>
              <a:rPr lang="ru-RU" dirty="0" smtClean="0"/>
              <a:t>Нет антител, которые выявляет тест</a:t>
            </a:r>
          </a:p>
          <a:p>
            <a:r>
              <a:rPr lang="ru-RU" dirty="0" smtClean="0"/>
              <a:t>Можно выявить антиген, обнаружить некоторые белки вируса и генный материал ВИЧ</a:t>
            </a:r>
          </a:p>
          <a:p>
            <a:r>
              <a:rPr lang="ru-RU" dirty="0" smtClean="0"/>
              <a:t>Очень много вируса в организме – легко передать другому человеку</a:t>
            </a:r>
          </a:p>
          <a:p>
            <a:endParaRPr lang="ru-RU" dirty="0" smtClean="0"/>
          </a:p>
          <a:p>
            <a:r>
              <a:rPr lang="ru-RU" dirty="0" smtClean="0"/>
              <a:t>Человек не чувствует никаких признаков заболевания</a:t>
            </a:r>
            <a:endParaRPr lang="ru-RU" dirty="0"/>
          </a:p>
        </p:txBody>
      </p:sp>
    </p:spTree>
    <p:extLst>
      <p:ext uri="{BB962C8B-B14F-4D97-AF65-F5344CB8AC3E}">
        <p14:creationId xmlns:p14="http://schemas.microsoft.com/office/powerpoint/2010/main" val="2909373385"/>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Grp="1" noChangeArrowheads="1"/>
          </p:cNvSpPr>
          <p:nvPr>
            <p:ph type="body" sz="half" idx="4294967295"/>
          </p:nvPr>
        </p:nvSpPr>
        <p:spPr>
          <a:xfrm>
            <a:off x="798004" y="2223120"/>
            <a:ext cx="7620000" cy="2286000"/>
          </a:xfrm>
        </p:spPr>
        <p:txBody>
          <a:bodyPr/>
          <a:lstStyle/>
          <a:p>
            <a:pPr eaLnBrk="1" hangingPunct="1"/>
            <a:r>
              <a:rPr lang="ru-RU" sz="2400" dirty="0" smtClean="0"/>
              <a:t>Более 95 % в течение 3 месяцев после заражения</a:t>
            </a:r>
          </a:p>
          <a:p>
            <a:pPr eaLnBrk="1" hangingPunct="1"/>
            <a:r>
              <a:rPr lang="ru-RU" sz="2400" dirty="0" smtClean="0"/>
              <a:t>Менее  5 % через 6 месяцев после заражения</a:t>
            </a:r>
          </a:p>
          <a:p>
            <a:pPr eaLnBrk="1" hangingPunct="1"/>
            <a:r>
              <a:rPr lang="ru-RU" sz="2400" dirty="0" smtClean="0"/>
              <a:t>Наиболее ранний срок обнаружения антител – от 4 до 12 недель после заражения</a:t>
            </a:r>
            <a:endParaRPr lang="en-US" sz="2400" dirty="0" smtClean="0"/>
          </a:p>
        </p:txBody>
      </p:sp>
      <p:pic>
        <p:nvPicPr>
          <p:cNvPr id="31748" name="Picture 5" descr="tests5"/>
          <p:cNvPicPr>
            <a:picLocks noGrp="1" noChangeAspect="1" noChangeArrowheads="1"/>
          </p:cNvPicPr>
          <p:nvPr>
            <p:ph type="clipArt" sz="half" idx="4294967295"/>
          </p:nvPr>
        </p:nvPicPr>
        <p:blipFill>
          <a:blip r:embed="rId2">
            <a:extLst>
              <a:ext uri="{28A0092B-C50C-407E-A947-70E740481C1C}">
                <a14:useLocalDpi xmlns:a14="http://schemas.microsoft.com/office/drawing/2010/main" val="0"/>
              </a:ext>
            </a:extLst>
          </a:blip>
          <a:srcRect/>
          <a:stretch>
            <a:fillRect/>
          </a:stretch>
        </p:blipFill>
        <p:spPr>
          <a:xfrm>
            <a:off x="2743200" y="4038600"/>
            <a:ext cx="3810000" cy="2433638"/>
          </a:xfrm>
        </p:spPr>
      </p:pic>
      <p:pic>
        <p:nvPicPr>
          <p:cNvPr id="5" name="Picture 7" descr="http://upload.wikimedia.org/wikipedia/commons/thumb/f/f0/World_Aids_Day_Ribbon.svg/150px-World_Aids_Day_Ribbon.svg.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8800" y="165100"/>
            <a:ext cx="714375" cy="1247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Прямоугольник 5"/>
          <p:cNvSpPr/>
          <p:nvPr/>
        </p:nvSpPr>
        <p:spPr>
          <a:xfrm>
            <a:off x="251520" y="72008"/>
            <a:ext cx="8712968" cy="1412776"/>
          </a:xfrm>
          <a:prstGeom prst="rect">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4800" dirty="0" smtClean="0">
                <a:solidFill>
                  <a:srgbClr val="C00000"/>
                </a:solidFill>
                <a:effectLst>
                  <a:outerShdw blurRad="38100" dist="38100" dir="2700000" algn="tl">
                    <a:srgbClr val="000000">
                      <a:alpha val="43137"/>
                    </a:srgbClr>
                  </a:outerShdw>
                </a:effectLst>
              </a:rPr>
              <a:t>Обнаружение антител</a:t>
            </a:r>
            <a:endParaRPr lang="ru-RU" sz="4800" dirty="0">
              <a:solidFill>
                <a:srgbClr val="C00000"/>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4115418008"/>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Объект 4"/>
          <p:cNvSpPr>
            <a:spLocks noGrp="1"/>
          </p:cNvSpPr>
          <p:nvPr>
            <p:ph idx="1"/>
          </p:nvPr>
        </p:nvSpPr>
        <p:spPr/>
        <p:txBody>
          <a:bodyPr/>
          <a:lstStyle/>
          <a:p>
            <a:r>
              <a:rPr lang="ru-RU" dirty="0" smtClean="0"/>
              <a:t>Бесплатно в учреждениях государственной системы здравоохранения</a:t>
            </a:r>
          </a:p>
          <a:p>
            <a:r>
              <a:rPr lang="ru-RU" dirty="0" smtClean="0"/>
              <a:t>Конфиденциально – информация об обращении и о результатах теста сообщается только пациенту и никому другому (старше 18 лет)</a:t>
            </a:r>
          </a:p>
          <a:p>
            <a:r>
              <a:rPr lang="ru-RU" dirty="0" smtClean="0"/>
              <a:t>По желанию – АНОНИМНО, без предъявления документов</a:t>
            </a:r>
          </a:p>
        </p:txBody>
      </p:sp>
      <p:pic>
        <p:nvPicPr>
          <p:cNvPr id="6" name="Picture 7" descr="http://upload.wikimedia.org/wikipedia/commons/thumb/f/f0/World_Aids_Day_Ribbon.svg/150px-World_Aids_Day_Ribbon.svg.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178800" y="165100"/>
            <a:ext cx="714375" cy="1247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Прямоугольник 6"/>
          <p:cNvSpPr/>
          <p:nvPr/>
        </p:nvSpPr>
        <p:spPr>
          <a:xfrm>
            <a:off x="251520" y="44624"/>
            <a:ext cx="8712968" cy="1368152"/>
          </a:xfrm>
          <a:prstGeom prst="rect">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4800" dirty="0" smtClean="0">
                <a:solidFill>
                  <a:srgbClr val="C00000"/>
                </a:solidFill>
                <a:effectLst>
                  <a:outerShdw blurRad="38100" dist="38100" dir="2700000" algn="tl">
                    <a:srgbClr val="000000">
                      <a:alpha val="43137"/>
                    </a:srgbClr>
                  </a:outerShdw>
                </a:effectLst>
              </a:rPr>
              <a:t>Тест на ВИЧ</a:t>
            </a:r>
            <a:endParaRPr lang="ru-RU" sz="4800" dirty="0">
              <a:solidFill>
                <a:srgbClr val="C00000"/>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458056442"/>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Прямоугольник 5"/>
          <p:cNvSpPr/>
          <p:nvPr/>
        </p:nvSpPr>
        <p:spPr>
          <a:xfrm>
            <a:off x="1043608" y="116632"/>
            <a:ext cx="7128792" cy="627337"/>
          </a:xfrm>
          <a:prstGeom prst="rect">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4400" dirty="0" smtClean="0">
                <a:solidFill>
                  <a:srgbClr val="C00000"/>
                </a:solidFill>
                <a:effectLst>
                  <a:outerShdw blurRad="38100" dist="38100" dir="2700000" algn="tl">
                    <a:srgbClr val="000000">
                      <a:alpha val="43137"/>
                    </a:srgbClr>
                  </a:outerShdw>
                </a:effectLst>
              </a:rPr>
              <a:t>ГДЕ СДАТЬ ТЕСТ</a:t>
            </a:r>
            <a:endParaRPr lang="ru-RU" sz="4400" dirty="0">
              <a:solidFill>
                <a:srgbClr val="C00000"/>
              </a:solidFill>
              <a:effectLst>
                <a:outerShdw blurRad="38100" dist="38100" dir="2700000" algn="tl">
                  <a:srgbClr val="000000">
                    <a:alpha val="43137"/>
                  </a:srgbClr>
                </a:outerShdw>
              </a:effectLst>
            </a:endParaRPr>
          </a:p>
        </p:txBody>
      </p:sp>
      <p:sp>
        <p:nvSpPr>
          <p:cNvPr id="9" name="Объект 8"/>
          <p:cNvSpPr>
            <a:spLocks noGrp="1"/>
          </p:cNvSpPr>
          <p:nvPr>
            <p:ph idx="1"/>
          </p:nvPr>
        </p:nvSpPr>
        <p:spPr/>
        <p:txBody>
          <a:bodyPr>
            <a:normAutofit fontScale="92500" lnSpcReduction="20000"/>
          </a:bodyPr>
          <a:lstStyle/>
          <a:p>
            <a:r>
              <a:rPr lang="ru-RU" dirty="0" smtClean="0"/>
              <a:t>Бесплатно – медицинские организации государственной и муниципальной системы здравоохранения</a:t>
            </a:r>
          </a:p>
          <a:p>
            <a:pPr lvl="1"/>
            <a:r>
              <a:rPr lang="ru-RU" b="1" dirty="0"/>
              <a:t>Медицинское освидетельствование в медицинских организациях проводится добровольно при наличии информированного добровольного согласия на медицинское вмешательство освидетельствуемого лица или законного представителя </a:t>
            </a:r>
            <a:r>
              <a:rPr lang="ru-RU" b="1" dirty="0" smtClean="0"/>
              <a:t>лица </a:t>
            </a:r>
            <a:r>
              <a:rPr lang="ru-RU" b="1" dirty="0"/>
              <a:t>в возрасте до пятнадцати лет или больного наркоманией несовершеннолетнего в возрасте до шестнадцати </a:t>
            </a:r>
            <a:r>
              <a:rPr lang="ru-RU" b="1" dirty="0" smtClean="0"/>
              <a:t>лет</a:t>
            </a:r>
            <a:endParaRPr lang="ru-RU" dirty="0"/>
          </a:p>
        </p:txBody>
      </p:sp>
    </p:spTree>
    <p:extLst>
      <p:ext uri="{BB962C8B-B14F-4D97-AF65-F5344CB8AC3E}">
        <p14:creationId xmlns:p14="http://schemas.microsoft.com/office/powerpoint/2010/main" val="2273955127"/>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Прямоугольник 5"/>
          <p:cNvSpPr/>
          <p:nvPr/>
        </p:nvSpPr>
        <p:spPr>
          <a:xfrm>
            <a:off x="287524" y="116632"/>
            <a:ext cx="8568952" cy="627337"/>
          </a:xfrm>
          <a:prstGeom prst="rect">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4400" dirty="0" smtClean="0">
                <a:solidFill>
                  <a:srgbClr val="C00000"/>
                </a:solidFill>
                <a:effectLst>
                  <a:outerShdw blurRad="38100" dist="38100" dir="2700000" algn="tl">
                    <a:srgbClr val="000000">
                      <a:alpha val="43137"/>
                    </a:srgbClr>
                  </a:outerShdw>
                </a:effectLst>
              </a:rPr>
              <a:t>Анонимно или конфиденциально?</a:t>
            </a:r>
            <a:endParaRPr lang="ru-RU" sz="4400" dirty="0">
              <a:solidFill>
                <a:srgbClr val="C00000"/>
              </a:solidFill>
              <a:effectLst>
                <a:outerShdw blurRad="38100" dist="38100" dir="2700000" algn="tl">
                  <a:srgbClr val="000000">
                    <a:alpha val="43137"/>
                  </a:srgbClr>
                </a:outerShdw>
              </a:effectLst>
            </a:endParaRPr>
          </a:p>
        </p:txBody>
      </p:sp>
      <p:sp>
        <p:nvSpPr>
          <p:cNvPr id="9" name="Объект 8"/>
          <p:cNvSpPr>
            <a:spLocks noGrp="1"/>
          </p:cNvSpPr>
          <p:nvPr>
            <p:ph idx="1"/>
          </p:nvPr>
        </p:nvSpPr>
        <p:spPr/>
        <p:txBody>
          <a:bodyPr>
            <a:normAutofit/>
          </a:bodyPr>
          <a:lstStyle/>
          <a:p>
            <a:r>
              <a:rPr lang="ru-RU" dirty="0" smtClean="0"/>
              <a:t>КОНФИДЕНЦИАЛЬНО – ВСЕГДА</a:t>
            </a:r>
          </a:p>
          <a:p>
            <a:r>
              <a:rPr lang="ru-RU" dirty="0" smtClean="0"/>
              <a:t>АНОНИМНО – ПО ЖЕЛАНИЮ</a:t>
            </a:r>
          </a:p>
          <a:p>
            <a:endParaRPr lang="ru-RU" dirty="0" smtClean="0"/>
          </a:p>
          <a:p>
            <a:r>
              <a:rPr lang="ru-RU" dirty="0" smtClean="0"/>
              <a:t>ВСЕГДА С СОГЛАСИЯ ГРАЖДАНИНА (или его представителя, в письменном виде)</a:t>
            </a:r>
            <a:endParaRPr lang="ru-RU" dirty="0"/>
          </a:p>
        </p:txBody>
      </p:sp>
    </p:spTree>
    <p:extLst>
      <p:ext uri="{BB962C8B-B14F-4D97-AF65-F5344CB8AC3E}">
        <p14:creationId xmlns:p14="http://schemas.microsoft.com/office/powerpoint/2010/main" val="3411229816"/>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Текст 2"/>
          <p:cNvSpPr>
            <a:spLocks noGrp="1"/>
          </p:cNvSpPr>
          <p:nvPr>
            <p:ph sz="half" idx="1"/>
          </p:nvPr>
        </p:nvSpPr>
        <p:spPr>
          <a:xfrm>
            <a:off x="250825" y="1924050"/>
            <a:ext cx="3657600" cy="4589463"/>
          </a:xfrm>
        </p:spPr>
        <p:txBody>
          <a:bodyPr rtlCol="0">
            <a:normAutofit fontScale="62500" lnSpcReduction="20000"/>
          </a:bodyPr>
          <a:lstStyle/>
          <a:p>
            <a:pPr eaLnBrk="1" fontAlgn="auto" hangingPunct="1">
              <a:spcAft>
                <a:spcPts val="0"/>
              </a:spcAft>
              <a:buFont typeface="Arial" pitchFamily="34" charset="0"/>
              <a:buChar char="•"/>
              <a:defRPr/>
            </a:pPr>
            <a:r>
              <a:rPr lang="ru-RU" dirty="0">
                <a:latin typeface="+mn-lt"/>
              </a:rPr>
              <a:t>ФЗ-38 </a:t>
            </a:r>
            <a:r>
              <a:rPr lang="ru-RU" sz="2200" dirty="0">
                <a:latin typeface="+mn-lt"/>
              </a:rPr>
              <a:t>О ПРЕДУПРЕЖДЕНИИ РАСПРОСТРАНЕНИЯ В РОССИЙСКОЙ </a:t>
            </a:r>
            <a:r>
              <a:rPr lang="ru-RU" sz="2200" dirty="0" smtClean="0">
                <a:latin typeface="+mn-lt"/>
              </a:rPr>
              <a:t>ФЕДЕРАЦИИ ЗАБОЛЕВАНИЯ</a:t>
            </a:r>
            <a:r>
              <a:rPr lang="ru-RU" sz="2200" dirty="0">
                <a:latin typeface="+mn-lt"/>
              </a:rPr>
              <a:t>, ВЫЗЫВАЕМОГО ВИРУСОМ </a:t>
            </a:r>
            <a:r>
              <a:rPr lang="ru-RU" sz="2200" dirty="0" smtClean="0">
                <a:latin typeface="+mn-lt"/>
              </a:rPr>
              <a:t>ИММУНОДЕФИЦИТА ЧЕЛОВЕКА </a:t>
            </a:r>
            <a:r>
              <a:rPr lang="ru-RU" sz="2200" dirty="0">
                <a:latin typeface="+mn-lt"/>
              </a:rPr>
              <a:t>(ВИЧ-ИНФЕКЦИИ)</a:t>
            </a:r>
          </a:p>
          <a:p>
            <a:pPr eaLnBrk="1" fontAlgn="auto" hangingPunct="1">
              <a:spcAft>
                <a:spcPts val="0"/>
              </a:spcAft>
              <a:buFont typeface="Arial" pitchFamily="34" charset="0"/>
              <a:buChar char="•"/>
              <a:defRPr/>
            </a:pPr>
            <a:endParaRPr lang="ru-RU" dirty="0" smtClean="0">
              <a:latin typeface="+mn-lt"/>
            </a:endParaRPr>
          </a:p>
          <a:p>
            <a:pPr eaLnBrk="1" fontAlgn="auto" hangingPunct="1">
              <a:spcAft>
                <a:spcPts val="0"/>
              </a:spcAft>
              <a:buFont typeface="Arial" pitchFamily="34" charset="0"/>
              <a:buChar char="•"/>
              <a:defRPr/>
            </a:pPr>
            <a:r>
              <a:rPr lang="ru-RU" dirty="0">
                <a:latin typeface="+mn-lt"/>
              </a:rPr>
              <a:t>Медицинское освидетельствование </a:t>
            </a:r>
            <a:r>
              <a:rPr lang="ru-RU" dirty="0">
                <a:solidFill>
                  <a:schemeClr val="tx2"/>
                </a:solidFill>
                <a:latin typeface="+mn-lt"/>
              </a:rPr>
              <a:t>несовершеннолетних в возрасте до 14 лет </a:t>
            </a:r>
            <a:r>
              <a:rPr lang="ru-RU" dirty="0">
                <a:latin typeface="+mn-lt"/>
              </a:rPr>
              <a:t>и лиц, признанных в установленном законом порядке недееспособными, может проводиться по просьбе или </a:t>
            </a:r>
            <a:r>
              <a:rPr lang="ru-RU" dirty="0">
                <a:solidFill>
                  <a:schemeClr val="tx2"/>
                </a:solidFill>
                <a:latin typeface="+mn-lt"/>
              </a:rPr>
              <a:t>с согласия их законных представителей</a:t>
            </a:r>
            <a:r>
              <a:rPr lang="ru-RU" dirty="0">
                <a:latin typeface="+mn-lt"/>
              </a:rPr>
              <a:t>, которые имеют право присутствовать при проведении медицинского освидетельствования</a:t>
            </a:r>
            <a:r>
              <a:rPr lang="ru-RU" dirty="0" smtClean="0">
                <a:latin typeface="+mn-lt"/>
              </a:rPr>
              <a:t>.</a:t>
            </a:r>
            <a:endParaRPr lang="ru-RU" dirty="0">
              <a:latin typeface="+mn-lt"/>
            </a:endParaRPr>
          </a:p>
        </p:txBody>
      </p:sp>
      <p:sp>
        <p:nvSpPr>
          <p:cNvPr id="6" name="Объект 5"/>
          <p:cNvSpPr>
            <a:spLocks noGrp="1"/>
          </p:cNvSpPr>
          <p:nvPr>
            <p:ph sz="half" idx="2"/>
          </p:nvPr>
        </p:nvSpPr>
        <p:spPr>
          <a:xfrm>
            <a:off x="3790950" y="1916113"/>
            <a:ext cx="4495800" cy="5184775"/>
          </a:xfrm>
        </p:spPr>
        <p:txBody>
          <a:bodyPr rtlCol="0">
            <a:normAutofit fontScale="62500" lnSpcReduction="20000"/>
          </a:bodyPr>
          <a:lstStyle/>
          <a:p>
            <a:pPr eaLnBrk="1" fontAlgn="auto" hangingPunct="1">
              <a:spcAft>
                <a:spcPts val="0"/>
              </a:spcAft>
              <a:buFont typeface="Arial" pitchFamily="34" charset="0"/>
              <a:buChar char="•"/>
              <a:defRPr/>
            </a:pPr>
            <a:r>
              <a:rPr lang="ru-RU" sz="2200" dirty="0" smtClean="0">
                <a:latin typeface="+mn-lt"/>
              </a:rPr>
              <a:t>Об </a:t>
            </a:r>
            <a:r>
              <a:rPr lang="ru-RU" sz="2200" dirty="0">
                <a:latin typeface="+mn-lt"/>
              </a:rPr>
              <a:t>О</a:t>
            </a:r>
            <a:r>
              <a:rPr lang="ru-RU" sz="2200" dirty="0" smtClean="0">
                <a:latin typeface="+mn-lt"/>
              </a:rPr>
              <a:t>СНОВАХ </a:t>
            </a:r>
            <a:r>
              <a:rPr lang="ru-RU" sz="2200" dirty="0">
                <a:latin typeface="+mn-lt"/>
              </a:rPr>
              <a:t>ОХРАНЫ ЗДОРОВЬЯ ГРАЖДАН В РОССИЙСКОЙ </a:t>
            </a:r>
            <a:r>
              <a:rPr lang="ru-RU" sz="2200" dirty="0" smtClean="0">
                <a:latin typeface="+mn-lt"/>
              </a:rPr>
              <a:t>ФЕДЕРАЦИИ</a:t>
            </a:r>
          </a:p>
          <a:p>
            <a:pPr eaLnBrk="1" fontAlgn="auto" hangingPunct="1">
              <a:spcAft>
                <a:spcPts val="0"/>
              </a:spcAft>
              <a:buFont typeface="Arial" pitchFamily="34" charset="0"/>
              <a:buChar char="•"/>
              <a:defRPr/>
            </a:pPr>
            <a:endParaRPr lang="ru-RU" sz="1900" dirty="0">
              <a:latin typeface="+mn-lt"/>
            </a:endParaRPr>
          </a:p>
          <a:p>
            <a:pPr eaLnBrk="1" fontAlgn="auto" hangingPunct="1">
              <a:spcAft>
                <a:spcPts val="0"/>
              </a:spcAft>
              <a:buClr>
                <a:srgbClr val="93A299"/>
              </a:buClr>
              <a:buFont typeface="Arial" pitchFamily="34" charset="0"/>
              <a:buChar char="•"/>
              <a:defRPr/>
            </a:pPr>
            <a:r>
              <a:rPr lang="ru-RU" sz="2900" dirty="0">
                <a:solidFill>
                  <a:srgbClr val="0070C0"/>
                </a:solidFill>
                <a:latin typeface="+mn-lt"/>
              </a:rPr>
              <a:t>Статья 54 часть 2</a:t>
            </a:r>
          </a:p>
          <a:p>
            <a:pPr eaLnBrk="1" fontAlgn="auto" hangingPunct="1">
              <a:spcAft>
                <a:spcPts val="0"/>
              </a:spcAft>
              <a:buClr>
                <a:srgbClr val="93A299"/>
              </a:buClr>
              <a:buFont typeface="Arial" pitchFamily="34" charset="0"/>
              <a:buChar char="•"/>
              <a:defRPr/>
            </a:pPr>
            <a:r>
              <a:rPr lang="ru-RU" sz="2900" dirty="0">
                <a:solidFill>
                  <a:srgbClr val="D2533C"/>
                </a:solidFill>
                <a:latin typeface="+mn-lt"/>
              </a:rPr>
              <a:t>Несовершеннолетние</a:t>
            </a:r>
            <a:r>
              <a:rPr lang="ru-RU" sz="2900" dirty="0">
                <a:solidFill>
                  <a:srgbClr val="292934"/>
                </a:solidFill>
                <a:latin typeface="+mn-lt"/>
              </a:rPr>
              <a:t>, больные наркоманией, в возрасте старше шестнадцати лет и </a:t>
            </a:r>
            <a:r>
              <a:rPr lang="ru-RU" sz="2900" dirty="0">
                <a:solidFill>
                  <a:srgbClr val="D2533C"/>
                </a:solidFill>
                <a:latin typeface="+mn-lt"/>
              </a:rPr>
              <a:t>иные несовершеннолетние в возрасте старше пятнадцати лет</a:t>
            </a:r>
            <a:r>
              <a:rPr lang="ru-RU" sz="2900" dirty="0">
                <a:solidFill>
                  <a:srgbClr val="292934"/>
                </a:solidFill>
                <a:latin typeface="+mn-lt"/>
              </a:rPr>
              <a:t> имеют право на информированное добровольное согласие на медицинское вмешательство или на отказ от него в соответствии с настоящим Федеральным законом, за исключением случаев оказания им медицинской помощи в соответствии с частями 2 и 9 статьи 20 настоящего Федерального закона</a:t>
            </a:r>
            <a:r>
              <a:rPr lang="ru-RU" sz="2900" dirty="0" smtClean="0">
                <a:solidFill>
                  <a:srgbClr val="292934"/>
                </a:solidFill>
                <a:latin typeface="+mn-lt"/>
              </a:rPr>
              <a:t>.</a:t>
            </a:r>
            <a:endParaRPr lang="ru-RU" sz="2900" dirty="0">
              <a:solidFill>
                <a:srgbClr val="292934"/>
              </a:solidFill>
              <a:latin typeface="+mn-lt"/>
            </a:endParaRPr>
          </a:p>
        </p:txBody>
      </p:sp>
      <p:pic>
        <p:nvPicPr>
          <p:cNvPr id="5" name="Picture 7" descr="http://upload.wikimedia.org/wikipedia/commons/thumb/f/f0/World_Aids_Day_Ribbon.svg/150px-World_Aids_Day_Ribbon.svg.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15164" y="93663"/>
            <a:ext cx="549275" cy="958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Прямоугольник 6"/>
          <p:cNvSpPr/>
          <p:nvPr/>
        </p:nvSpPr>
        <p:spPr>
          <a:xfrm>
            <a:off x="251520" y="44624"/>
            <a:ext cx="8712968" cy="1368152"/>
          </a:xfrm>
          <a:prstGeom prst="rect">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4800" dirty="0" smtClean="0">
                <a:solidFill>
                  <a:srgbClr val="C00000"/>
                </a:solidFill>
                <a:effectLst>
                  <a:outerShdw blurRad="38100" dist="38100" dir="2700000" algn="tl">
                    <a:srgbClr val="000000">
                      <a:alpha val="43137"/>
                    </a:srgbClr>
                  </a:outerShdw>
                </a:effectLst>
              </a:rPr>
              <a:t>Детский вопрос: могу я сдать тест, если мне нет 18?</a:t>
            </a:r>
            <a:endParaRPr lang="ru-RU" sz="4800" dirty="0">
              <a:solidFill>
                <a:srgbClr val="C00000"/>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980168571"/>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Объект 4"/>
          <p:cNvSpPr>
            <a:spLocks noGrp="1"/>
          </p:cNvSpPr>
          <p:nvPr>
            <p:ph idx="1"/>
          </p:nvPr>
        </p:nvSpPr>
        <p:spPr/>
        <p:txBody>
          <a:bodyPr>
            <a:normAutofit lnSpcReduction="10000"/>
          </a:bodyPr>
          <a:lstStyle/>
          <a:p>
            <a:r>
              <a:rPr lang="ru-RU" dirty="0" smtClean="0"/>
              <a:t>Ограничений, предусмотренных ФЗ, по трудоустройству – нет</a:t>
            </a:r>
          </a:p>
          <a:p>
            <a:r>
              <a:rPr lang="ru-RU" dirty="0" smtClean="0"/>
              <a:t>Запрещено увольнение или отказ в приеме на работу по причине заболевания ВИЧ</a:t>
            </a:r>
          </a:p>
          <a:p>
            <a:r>
              <a:rPr lang="ru-RU" dirty="0" smtClean="0"/>
              <a:t>Тест на ВИЧ </a:t>
            </a:r>
            <a:r>
              <a:rPr lang="ru-RU" b="1" dirty="0" smtClean="0"/>
              <a:t>не является обязательным </a:t>
            </a:r>
            <a:r>
              <a:rPr lang="ru-RU" dirty="0" smtClean="0"/>
              <a:t>при трудоустройстве для большинства немедицинских профессий </a:t>
            </a:r>
          </a:p>
          <a:p>
            <a:r>
              <a:rPr lang="ru-RU" dirty="0" smtClean="0"/>
              <a:t>Может проводиться при наличии </a:t>
            </a:r>
            <a:r>
              <a:rPr lang="ru-RU" b="1" dirty="0" smtClean="0">
                <a:solidFill>
                  <a:schemeClr val="accent2">
                    <a:lumMod val="75000"/>
                  </a:schemeClr>
                </a:solidFill>
              </a:rPr>
              <a:t>СОГЛАСИЯ РАБОТНИКА НА ОБСЛЕДОВАНИЕ</a:t>
            </a:r>
            <a:endParaRPr lang="ru-RU" b="1" dirty="0">
              <a:solidFill>
                <a:schemeClr val="accent2">
                  <a:lumMod val="75000"/>
                </a:schemeClr>
              </a:solidFill>
            </a:endParaRPr>
          </a:p>
        </p:txBody>
      </p:sp>
      <p:pic>
        <p:nvPicPr>
          <p:cNvPr id="6" name="Picture 7" descr="http://upload.wikimedia.org/wikipedia/commons/thumb/f/f0/World_Aids_Day_Ribbon.svg/150px-World_Aids_Day_Ribbon.svg.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178800" y="165100"/>
            <a:ext cx="714375" cy="1247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Прямоугольник 6"/>
          <p:cNvSpPr/>
          <p:nvPr/>
        </p:nvSpPr>
        <p:spPr>
          <a:xfrm>
            <a:off x="251520" y="44624"/>
            <a:ext cx="8712968" cy="1368152"/>
          </a:xfrm>
          <a:prstGeom prst="rect">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4800" dirty="0" smtClean="0">
                <a:solidFill>
                  <a:srgbClr val="C00000"/>
                </a:solidFill>
                <a:effectLst>
                  <a:outerShdw blurRad="38100" dist="38100" dir="2700000" algn="tl">
                    <a:srgbClr val="000000">
                      <a:alpha val="43137"/>
                    </a:srgbClr>
                  </a:outerShdw>
                </a:effectLst>
              </a:rPr>
              <a:t>ВИЧ и ТРУД</a:t>
            </a:r>
            <a:endParaRPr lang="ru-RU" sz="4800" dirty="0">
              <a:solidFill>
                <a:srgbClr val="C00000"/>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907519601"/>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p:txBody>
          <a:bodyPr/>
          <a:lstStyle/>
          <a:p>
            <a:r>
              <a:rPr lang="ru-RU" dirty="0" smtClean="0"/>
              <a:t>Информация о заболевании конфиденциальна</a:t>
            </a:r>
          </a:p>
          <a:p>
            <a:r>
              <a:rPr lang="ru-RU" dirty="0" smtClean="0"/>
              <a:t>Сотрудник не обязан сообщать работодателю о диагнозе ВИЧ-инфекция</a:t>
            </a:r>
          </a:p>
          <a:p>
            <a:r>
              <a:rPr lang="ru-RU" dirty="0" smtClean="0"/>
              <a:t>Если о диагнозе стало известно третьим лицам при выполнении служебных обязанностей, то диагноз не подлежит разглашению</a:t>
            </a:r>
            <a:endParaRPr lang="ru-RU" dirty="0"/>
          </a:p>
        </p:txBody>
      </p:sp>
      <p:pic>
        <p:nvPicPr>
          <p:cNvPr id="4" name="Picture 7" descr="http://upload.wikimedia.org/wikipedia/commons/thumb/f/f0/World_Aids_Day_Ribbon.svg/150px-World_Aids_Day_Ribbon.svg.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178800" y="165100"/>
            <a:ext cx="714375" cy="1247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Прямоугольник 4"/>
          <p:cNvSpPr/>
          <p:nvPr/>
        </p:nvSpPr>
        <p:spPr>
          <a:xfrm>
            <a:off x="251520" y="44624"/>
            <a:ext cx="8712968" cy="1368152"/>
          </a:xfrm>
          <a:prstGeom prst="rect">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4800" dirty="0" smtClean="0">
                <a:solidFill>
                  <a:srgbClr val="C00000"/>
                </a:solidFill>
                <a:effectLst>
                  <a:outerShdw blurRad="38100" dist="38100" dir="2700000" algn="tl">
                    <a:srgbClr val="000000">
                      <a:alpha val="43137"/>
                    </a:srgbClr>
                  </a:outerShdw>
                </a:effectLst>
              </a:rPr>
              <a:t>Раскрытие статуса</a:t>
            </a:r>
            <a:endParaRPr lang="ru-RU" sz="4800" dirty="0">
              <a:solidFill>
                <a:srgbClr val="C00000"/>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4015784071"/>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827584" y="116632"/>
            <a:ext cx="7488832" cy="627337"/>
          </a:xfrm>
          <a:prstGeom prst="rect">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4800" dirty="0" smtClean="0">
                <a:solidFill>
                  <a:srgbClr val="C00000"/>
                </a:solidFill>
                <a:effectLst>
                  <a:outerShdw blurRad="38100" dist="38100" dir="2700000" algn="tl">
                    <a:srgbClr val="000000">
                      <a:alpha val="43137"/>
                    </a:srgbClr>
                  </a:outerShdw>
                </a:effectLst>
              </a:rPr>
              <a:t>Лечится ли ВИЧ-инфекция?</a:t>
            </a:r>
            <a:endParaRPr lang="ru-RU" sz="4800" dirty="0">
              <a:solidFill>
                <a:srgbClr val="C00000"/>
              </a:solidFill>
              <a:effectLst>
                <a:outerShdw blurRad="38100" dist="38100" dir="2700000" algn="tl">
                  <a:srgbClr val="000000">
                    <a:alpha val="43137"/>
                  </a:srgbClr>
                </a:outerShdw>
              </a:effectLst>
            </a:endParaRPr>
          </a:p>
        </p:txBody>
      </p:sp>
      <p:sp>
        <p:nvSpPr>
          <p:cNvPr id="6" name="Прямоугольник 5"/>
          <p:cNvSpPr/>
          <p:nvPr/>
        </p:nvSpPr>
        <p:spPr>
          <a:xfrm>
            <a:off x="539552" y="3429000"/>
            <a:ext cx="8208912" cy="627337"/>
          </a:xfrm>
          <a:prstGeom prst="rect">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4800" dirty="0" smtClean="0">
                <a:solidFill>
                  <a:srgbClr val="C00000"/>
                </a:solidFill>
                <a:effectLst>
                  <a:outerShdw blurRad="38100" dist="38100" dir="2700000" algn="tl">
                    <a:srgbClr val="000000">
                      <a:alpha val="43137"/>
                    </a:srgbClr>
                  </a:outerShdw>
                </a:effectLst>
              </a:rPr>
              <a:t>Излечима ли ВИЧ-инфекция?</a:t>
            </a:r>
            <a:endParaRPr lang="ru-RU" sz="4800" dirty="0">
              <a:solidFill>
                <a:srgbClr val="C00000"/>
              </a:solidFill>
              <a:effectLst>
                <a:outerShdw blurRad="38100" dist="38100" dir="2700000" algn="tl">
                  <a:srgbClr val="000000">
                    <a:alpha val="43137"/>
                  </a:srgbClr>
                </a:outerShdw>
              </a:effectLst>
            </a:endParaRPr>
          </a:p>
        </p:txBody>
      </p:sp>
      <p:sp>
        <p:nvSpPr>
          <p:cNvPr id="7" name="Прямоугольник 6"/>
          <p:cNvSpPr/>
          <p:nvPr/>
        </p:nvSpPr>
        <p:spPr>
          <a:xfrm>
            <a:off x="4034463" y="1340768"/>
            <a:ext cx="1071127" cy="923330"/>
          </a:xfrm>
          <a:prstGeom prst="rect">
            <a:avLst/>
          </a:prstGeom>
          <a:noFill/>
        </p:spPr>
        <p:txBody>
          <a:bodyPr wrap="none" lIns="91440" tIns="45720" rIns="91440" bIns="4572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r>
              <a:rPr lang="ru-RU" sz="5400"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ДА</a:t>
            </a:r>
            <a:endParaRPr lang="ru-RU" sz="5400" b="1"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endParaRPr>
          </a:p>
        </p:txBody>
      </p:sp>
      <p:sp>
        <p:nvSpPr>
          <p:cNvPr id="8" name="Прямоугольник 7"/>
          <p:cNvSpPr/>
          <p:nvPr/>
        </p:nvSpPr>
        <p:spPr>
          <a:xfrm>
            <a:off x="3921404" y="4653136"/>
            <a:ext cx="1301190" cy="923330"/>
          </a:xfrm>
          <a:prstGeom prst="rect">
            <a:avLst/>
          </a:prstGeom>
          <a:noFill/>
        </p:spPr>
        <p:txBody>
          <a:bodyPr wrap="none" lIns="91440" tIns="45720" rIns="91440" bIns="4572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r>
              <a:rPr lang="ru-RU" sz="5400"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нет</a:t>
            </a:r>
            <a:endParaRPr lang="ru-RU" sz="5400" b="1"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endParaRPr>
          </a:p>
        </p:txBody>
      </p:sp>
      <p:sp>
        <p:nvSpPr>
          <p:cNvPr id="9" name="TextBox 8"/>
          <p:cNvSpPr txBox="1"/>
          <p:nvPr/>
        </p:nvSpPr>
        <p:spPr>
          <a:xfrm>
            <a:off x="-36512" y="2564904"/>
            <a:ext cx="9205020" cy="369332"/>
          </a:xfrm>
          <a:prstGeom prst="rect">
            <a:avLst/>
          </a:prstGeom>
          <a:noFill/>
        </p:spPr>
        <p:txBody>
          <a:bodyPr wrap="none" rtlCol="0">
            <a:spAutoFit/>
          </a:bodyPr>
          <a:lstStyle/>
          <a:p>
            <a:r>
              <a:rPr lang="ru-RU" dirty="0" smtClean="0"/>
              <a:t>Препараты ВААРТ останавливают процесс воспроизводства новых копий (репликации) ВИЧ</a:t>
            </a:r>
            <a:endParaRPr lang="ru-RU" dirty="0"/>
          </a:p>
        </p:txBody>
      </p:sp>
      <p:sp>
        <p:nvSpPr>
          <p:cNvPr id="10" name="TextBox 9"/>
          <p:cNvSpPr txBox="1"/>
          <p:nvPr/>
        </p:nvSpPr>
        <p:spPr>
          <a:xfrm>
            <a:off x="-36512" y="6021288"/>
            <a:ext cx="9180512" cy="646331"/>
          </a:xfrm>
          <a:prstGeom prst="rect">
            <a:avLst/>
          </a:prstGeom>
          <a:noFill/>
        </p:spPr>
        <p:txBody>
          <a:bodyPr wrap="square" rtlCol="0">
            <a:spAutoFit/>
          </a:bodyPr>
          <a:lstStyle/>
          <a:p>
            <a:pPr algn="ctr"/>
            <a:r>
              <a:rPr lang="ru-RU" dirty="0" smtClean="0"/>
              <a:t>Вирус остаётся в организме человека в клетках, куда не могут попасть препараты и </a:t>
            </a:r>
          </a:p>
          <a:p>
            <a:pPr algn="ctr"/>
            <a:r>
              <a:rPr lang="ru-RU" dirty="0" smtClean="0"/>
              <a:t>продолжает очень медленно размножаться</a:t>
            </a:r>
            <a:endParaRPr lang="ru-RU" dirty="0"/>
          </a:p>
        </p:txBody>
      </p:sp>
    </p:spTree>
    <p:extLst>
      <p:ext uri="{BB962C8B-B14F-4D97-AF65-F5344CB8AC3E}">
        <p14:creationId xmlns:p14="http://schemas.microsoft.com/office/powerpoint/2010/main" val="34995819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Прямоугольник 5"/>
          <p:cNvSpPr/>
          <p:nvPr/>
        </p:nvSpPr>
        <p:spPr>
          <a:xfrm>
            <a:off x="1670654" y="148209"/>
            <a:ext cx="5802692" cy="627337"/>
          </a:xfrm>
          <a:prstGeom prst="rect">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4800" dirty="0" smtClean="0">
                <a:solidFill>
                  <a:srgbClr val="C00000"/>
                </a:solidFill>
                <a:effectLst>
                  <a:outerShdw blurRad="38100" dist="38100" dir="2700000" algn="tl">
                    <a:srgbClr val="000000">
                      <a:alpha val="43137"/>
                    </a:srgbClr>
                  </a:outerShdw>
                </a:effectLst>
              </a:rPr>
              <a:t>ВИЧ в России</a:t>
            </a:r>
            <a:endParaRPr lang="ru-RU" sz="4800" dirty="0">
              <a:solidFill>
                <a:srgbClr val="C00000"/>
              </a:solidFill>
              <a:effectLst>
                <a:outerShdw blurRad="38100" dist="38100" dir="2700000" algn="tl">
                  <a:srgbClr val="000000">
                    <a:alpha val="43137"/>
                  </a:srgbClr>
                </a:outerShdw>
              </a:effectLst>
            </a:endParaRPr>
          </a:p>
        </p:txBody>
      </p:sp>
      <p:sp>
        <p:nvSpPr>
          <p:cNvPr id="8" name="Прямоугольник 7"/>
          <p:cNvSpPr/>
          <p:nvPr/>
        </p:nvSpPr>
        <p:spPr>
          <a:xfrm>
            <a:off x="251520" y="868289"/>
            <a:ext cx="3677289" cy="1200329"/>
          </a:xfrm>
          <a:prstGeom prst="rect">
            <a:avLst/>
          </a:prstGeom>
          <a:effectLst>
            <a:glow rad="101600">
              <a:schemeClr val="accent4">
                <a:satMod val="175000"/>
                <a:alpha val="40000"/>
              </a:schemeClr>
            </a:glow>
          </a:effectLst>
        </p:spPr>
        <p:style>
          <a:lnRef idx="2">
            <a:schemeClr val="dk1"/>
          </a:lnRef>
          <a:fillRef idx="1">
            <a:schemeClr val="lt1"/>
          </a:fillRef>
          <a:effectRef idx="0">
            <a:schemeClr val="dk1"/>
          </a:effectRef>
          <a:fontRef idx="minor">
            <a:schemeClr val="dk1"/>
          </a:fontRef>
        </p:style>
        <p:txBody>
          <a:bodyPr wrap="none">
            <a:spAutoFit/>
          </a:bodyPr>
          <a:lstStyle/>
          <a:p>
            <a:r>
              <a:rPr lang="ru-RU" sz="2400" dirty="0" smtClean="0"/>
              <a:t> </a:t>
            </a:r>
            <a:r>
              <a:rPr lang="ru-RU" sz="2400" b="1" dirty="0"/>
              <a:t>388 230 </a:t>
            </a:r>
            <a:r>
              <a:rPr lang="ru-RU" sz="2400" dirty="0" smtClean="0"/>
              <a:t>или 35%  </a:t>
            </a:r>
            <a:r>
              <a:rPr lang="ru-RU" sz="2400" dirty="0"/>
              <a:t>человек </a:t>
            </a:r>
            <a:endParaRPr lang="ru-RU" sz="2400" dirty="0" smtClean="0"/>
          </a:p>
          <a:p>
            <a:r>
              <a:rPr lang="ru-RU" sz="2400" dirty="0" smtClean="0"/>
              <a:t>умерли от числа всех</a:t>
            </a:r>
          </a:p>
          <a:p>
            <a:r>
              <a:rPr lang="ru-RU" sz="2400" dirty="0" smtClean="0"/>
              <a:t>ВИЧ-инфицированных</a:t>
            </a:r>
          </a:p>
        </p:txBody>
      </p:sp>
      <p:sp>
        <p:nvSpPr>
          <p:cNvPr id="9" name="Прямоугольник 8"/>
          <p:cNvSpPr/>
          <p:nvPr/>
        </p:nvSpPr>
        <p:spPr>
          <a:xfrm>
            <a:off x="3275856" y="1934929"/>
            <a:ext cx="2926891" cy="1200329"/>
          </a:xfrm>
          <a:prstGeom prst="rect">
            <a:avLst/>
          </a:prstGeom>
          <a:effectLst>
            <a:glow rad="101600">
              <a:schemeClr val="accent6">
                <a:satMod val="175000"/>
                <a:alpha val="40000"/>
              </a:schemeClr>
            </a:glow>
          </a:effectLst>
        </p:spPr>
        <p:style>
          <a:lnRef idx="2">
            <a:schemeClr val="accent6"/>
          </a:lnRef>
          <a:fillRef idx="1">
            <a:schemeClr val="lt1"/>
          </a:fillRef>
          <a:effectRef idx="0">
            <a:schemeClr val="accent6"/>
          </a:effectRef>
          <a:fontRef idx="minor">
            <a:schemeClr val="dk1"/>
          </a:fontRef>
        </p:style>
        <p:txBody>
          <a:bodyPr wrap="none">
            <a:spAutoFit/>
          </a:bodyPr>
          <a:lstStyle/>
          <a:p>
            <a:r>
              <a:rPr lang="ru-RU" sz="2400" dirty="0" smtClean="0"/>
              <a:t>70 000-90 000 число </a:t>
            </a:r>
          </a:p>
          <a:p>
            <a:r>
              <a:rPr lang="ru-RU" sz="2400" dirty="0" smtClean="0"/>
              <a:t>новых случаев</a:t>
            </a:r>
          </a:p>
          <a:p>
            <a:r>
              <a:rPr lang="ru-RU" sz="2400" dirty="0" smtClean="0"/>
              <a:t>заражения ВИЧ в год</a:t>
            </a:r>
            <a:endParaRPr lang="ru-RU" sz="2400" dirty="0"/>
          </a:p>
        </p:txBody>
      </p:sp>
      <p:sp>
        <p:nvSpPr>
          <p:cNvPr id="7" name="Прямоугольник 6"/>
          <p:cNvSpPr/>
          <p:nvPr/>
        </p:nvSpPr>
        <p:spPr>
          <a:xfrm>
            <a:off x="6015340" y="943779"/>
            <a:ext cx="2916012" cy="1200329"/>
          </a:xfrm>
          <a:prstGeom prst="rect">
            <a:avLst/>
          </a:prstGeom>
          <a:effectLst>
            <a:glow rad="101600">
              <a:schemeClr val="accent3">
                <a:satMod val="175000"/>
                <a:alpha val="40000"/>
              </a:schemeClr>
            </a:glow>
          </a:effectLst>
        </p:spPr>
        <p:style>
          <a:lnRef idx="2">
            <a:schemeClr val="accent3"/>
          </a:lnRef>
          <a:fillRef idx="1">
            <a:schemeClr val="lt1"/>
          </a:fillRef>
          <a:effectRef idx="0">
            <a:schemeClr val="accent3"/>
          </a:effectRef>
          <a:fontRef idx="minor">
            <a:schemeClr val="dk1"/>
          </a:fontRef>
        </p:style>
        <p:txBody>
          <a:bodyPr wrap="square">
            <a:spAutoFit/>
          </a:bodyPr>
          <a:lstStyle/>
          <a:p>
            <a:r>
              <a:rPr lang="ru-RU" sz="2400" b="1" dirty="0"/>
              <a:t>1 </a:t>
            </a:r>
            <a:r>
              <a:rPr lang="ru-RU" sz="2400" b="1" dirty="0" smtClean="0"/>
              <a:t>104 </a:t>
            </a:r>
            <a:r>
              <a:rPr lang="ru-RU" sz="2400" b="1" dirty="0"/>
              <a:t>768 </a:t>
            </a:r>
            <a:r>
              <a:rPr lang="ru-RU" sz="2400" dirty="0" smtClean="0"/>
              <a:t>число </a:t>
            </a:r>
            <a:r>
              <a:rPr lang="ru-RU" sz="2400" dirty="0" smtClean="0"/>
              <a:t>россиян,</a:t>
            </a:r>
          </a:p>
          <a:p>
            <a:r>
              <a:rPr lang="ru-RU" sz="2400" dirty="0" smtClean="0"/>
              <a:t>живущих с ВИЧ </a:t>
            </a:r>
            <a:endParaRPr lang="ru-RU" sz="2400" dirty="0"/>
          </a:p>
        </p:txBody>
      </p:sp>
      <p:sp>
        <p:nvSpPr>
          <p:cNvPr id="12" name="Прямоугольник 11"/>
          <p:cNvSpPr/>
          <p:nvPr/>
        </p:nvSpPr>
        <p:spPr>
          <a:xfrm>
            <a:off x="179512" y="3861048"/>
            <a:ext cx="4221685" cy="1477328"/>
          </a:xfrm>
          <a:prstGeom prst="rect">
            <a:avLst/>
          </a:prstGeom>
          <a:effectLst>
            <a:glow rad="127000">
              <a:schemeClr val="bg1">
                <a:lumMod val="65000"/>
              </a:schemeClr>
            </a:glow>
          </a:effectLst>
        </p:spPr>
        <p:style>
          <a:lnRef idx="2">
            <a:schemeClr val="dk1"/>
          </a:lnRef>
          <a:fillRef idx="1">
            <a:schemeClr val="lt1"/>
          </a:fillRef>
          <a:effectRef idx="0">
            <a:schemeClr val="dk1"/>
          </a:effectRef>
          <a:fontRef idx="minor">
            <a:schemeClr val="dk1"/>
          </a:fontRef>
        </p:style>
        <p:txBody>
          <a:bodyPr wrap="square">
            <a:spAutoFit/>
          </a:bodyPr>
          <a:lstStyle/>
          <a:p>
            <a:r>
              <a:rPr lang="ru-RU" dirty="0" smtClean="0"/>
              <a:t>Умирают инфицированные ВИЧ в молодом возрасте – в среднем в </a:t>
            </a:r>
            <a:r>
              <a:rPr lang="ru-RU" dirty="0" smtClean="0"/>
              <a:t>41 год. </a:t>
            </a:r>
            <a:r>
              <a:rPr lang="ru-RU" dirty="0" smtClean="0"/>
              <a:t>Ведущей причиной летальных исходов среди инфицированных ВИЧ </a:t>
            </a:r>
            <a:r>
              <a:rPr lang="ru-RU" dirty="0" err="1" smtClean="0"/>
              <a:t>остается</a:t>
            </a:r>
            <a:r>
              <a:rPr lang="ru-RU" dirty="0" smtClean="0"/>
              <a:t> </a:t>
            </a:r>
            <a:r>
              <a:rPr lang="ru-RU" dirty="0" err="1" smtClean="0"/>
              <a:t>туберкулез</a:t>
            </a:r>
            <a:r>
              <a:rPr lang="ru-RU" dirty="0" smtClean="0"/>
              <a:t>. </a:t>
            </a:r>
            <a:endParaRPr lang="ru-RU" dirty="0"/>
          </a:p>
        </p:txBody>
      </p:sp>
      <p:sp>
        <p:nvSpPr>
          <p:cNvPr id="13" name="Прямоугольник 12"/>
          <p:cNvSpPr/>
          <p:nvPr/>
        </p:nvSpPr>
        <p:spPr>
          <a:xfrm>
            <a:off x="2915816" y="5506493"/>
            <a:ext cx="3374004" cy="923330"/>
          </a:xfrm>
          <a:prstGeom prst="rect">
            <a:avLst/>
          </a:prstGeom>
          <a:ln w="28575">
            <a:solidFill>
              <a:schemeClr val="accent6">
                <a:lumMod val="50000"/>
              </a:schemeClr>
            </a:solidFill>
          </a:ln>
          <a:effectLst>
            <a:glow rad="76200">
              <a:srgbClr val="CC3300">
                <a:alpha val="38824"/>
              </a:srgbClr>
            </a:glow>
          </a:effectLst>
        </p:spPr>
        <p:txBody>
          <a:bodyPr wrap="square">
            <a:spAutoFit/>
          </a:bodyPr>
          <a:lstStyle/>
          <a:p>
            <a:r>
              <a:rPr lang="ru-RU" dirty="0"/>
              <a:t>С</a:t>
            </a:r>
            <a:r>
              <a:rPr lang="ru-RU" dirty="0" smtClean="0"/>
              <a:t>ообщено </a:t>
            </a:r>
            <a:r>
              <a:rPr lang="ru-RU" dirty="0"/>
              <a:t>о </a:t>
            </a:r>
            <a:r>
              <a:rPr lang="ru-RU" dirty="0" smtClean="0"/>
              <a:t> </a:t>
            </a:r>
            <a:r>
              <a:rPr lang="ru-RU" b="1" dirty="0"/>
              <a:t>88 154 </a:t>
            </a:r>
            <a:r>
              <a:rPr lang="ru-RU" dirty="0" smtClean="0"/>
              <a:t>новых </a:t>
            </a:r>
            <a:r>
              <a:rPr lang="ru-RU" dirty="0"/>
              <a:t>случаях выявления ВИЧ-инфекции</a:t>
            </a:r>
          </a:p>
        </p:txBody>
      </p:sp>
      <p:sp>
        <p:nvSpPr>
          <p:cNvPr id="14" name="Прямоугольник 13"/>
          <p:cNvSpPr/>
          <p:nvPr/>
        </p:nvSpPr>
        <p:spPr>
          <a:xfrm>
            <a:off x="5724128" y="4167664"/>
            <a:ext cx="3240360" cy="1200329"/>
          </a:xfrm>
          <a:prstGeom prst="rect">
            <a:avLst/>
          </a:prstGeom>
          <a:ln w="28575">
            <a:solidFill>
              <a:srgbClr val="00B050"/>
            </a:solidFill>
          </a:ln>
          <a:effectLst>
            <a:glow rad="76200">
              <a:srgbClr val="003300">
                <a:alpha val="50196"/>
              </a:srgbClr>
            </a:glow>
          </a:effectLst>
        </p:spPr>
        <p:txBody>
          <a:bodyPr wrap="square">
            <a:spAutoFit/>
          </a:bodyPr>
          <a:lstStyle/>
          <a:p>
            <a:r>
              <a:rPr lang="ru-RU" dirty="0" err="1"/>
              <a:t>Пораженность</a:t>
            </a:r>
            <a:r>
              <a:rPr lang="ru-RU" dirty="0"/>
              <a:t> ВИЧ-инфекцией за </a:t>
            </a:r>
            <a:r>
              <a:rPr lang="ru-RU" dirty="0" smtClean="0"/>
              <a:t>2020 </a:t>
            </a:r>
            <a:r>
              <a:rPr lang="ru-RU" dirty="0"/>
              <a:t>г. составила </a:t>
            </a:r>
            <a:endParaRPr lang="ru-RU" dirty="0"/>
          </a:p>
          <a:p>
            <a:r>
              <a:rPr lang="ru-RU" dirty="0"/>
              <a:t> 752,8 </a:t>
            </a:r>
            <a:r>
              <a:rPr lang="ru-RU" dirty="0" smtClean="0"/>
              <a:t> </a:t>
            </a:r>
            <a:r>
              <a:rPr lang="ru-RU" dirty="0"/>
              <a:t>на 100 тыс. населения России</a:t>
            </a:r>
          </a:p>
        </p:txBody>
      </p:sp>
      <p:sp>
        <p:nvSpPr>
          <p:cNvPr id="2" name="Прямоугольник 1"/>
          <p:cNvSpPr/>
          <p:nvPr/>
        </p:nvSpPr>
        <p:spPr>
          <a:xfrm>
            <a:off x="3771633" y="3009726"/>
            <a:ext cx="1588897" cy="923330"/>
          </a:xfrm>
          <a:prstGeom prst="rect">
            <a:avLst/>
          </a:prstGeom>
          <a:noFill/>
        </p:spPr>
        <p:txBody>
          <a:bodyPr wrap="none" lIns="91440" tIns="45720" rIns="91440" bIns="45720">
            <a:spAutoFit/>
          </a:bodyPr>
          <a:lstStyle/>
          <a:p>
            <a:pPr algn="ctr"/>
            <a:r>
              <a:rPr lang="ru-RU" sz="5400" b="1" cap="none" spc="0"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2020</a:t>
            </a:r>
            <a:endParaRPr lang="ru-RU" sz="5400" b="1" cap="none" spc="0"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ndParaRPr>
          </a:p>
        </p:txBody>
      </p:sp>
      <p:sp>
        <p:nvSpPr>
          <p:cNvPr id="3" name="Нашивка 2"/>
          <p:cNvSpPr/>
          <p:nvPr/>
        </p:nvSpPr>
        <p:spPr>
          <a:xfrm rot="5400000">
            <a:off x="1907801" y="2145533"/>
            <a:ext cx="792088" cy="936298"/>
          </a:xfrm>
          <a:prstGeom prst="chevron">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ru-RU">
              <a:solidFill>
                <a:schemeClr val="tx1"/>
              </a:solidFill>
            </a:endParaRPr>
          </a:p>
        </p:txBody>
      </p:sp>
      <p:sp>
        <p:nvSpPr>
          <p:cNvPr id="15" name="Нашивка 14"/>
          <p:cNvSpPr/>
          <p:nvPr/>
        </p:nvSpPr>
        <p:spPr>
          <a:xfrm rot="5400000">
            <a:off x="1907801" y="2920112"/>
            <a:ext cx="792088" cy="936298"/>
          </a:xfrm>
          <a:prstGeom prst="chevron">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ru-RU">
              <a:solidFill>
                <a:schemeClr val="tx1"/>
              </a:solidFill>
            </a:endParaRPr>
          </a:p>
        </p:txBody>
      </p:sp>
      <p:sp>
        <p:nvSpPr>
          <p:cNvPr id="16" name="Нашивка 15"/>
          <p:cNvSpPr/>
          <p:nvPr/>
        </p:nvSpPr>
        <p:spPr>
          <a:xfrm rot="5400000">
            <a:off x="7077302" y="2271065"/>
            <a:ext cx="792088" cy="936298"/>
          </a:xfrm>
          <a:prstGeom prst="chevron">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ru-RU">
              <a:solidFill>
                <a:schemeClr val="tx1"/>
              </a:solidFill>
            </a:endParaRPr>
          </a:p>
        </p:txBody>
      </p:sp>
      <p:sp>
        <p:nvSpPr>
          <p:cNvPr id="17" name="Нашивка 16"/>
          <p:cNvSpPr/>
          <p:nvPr/>
        </p:nvSpPr>
        <p:spPr>
          <a:xfrm rot="5400000">
            <a:off x="7077302" y="3003242"/>
            <a:ext cx="792088" cy="936298"/>
          </a:xfrm>
          <a:prstGeom prst="chevron">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ru-RU">
              <a:solidFill>
                <a:schemeClr val="tx1"/>
              </a:solidFill>
            </a:endParaRPr>
          </a:p>
        </p:txBody>
      </p:sp>
      <p:sp>
        <p:nvSpPr>
          <p:cNvPr id="18" name="Нашивка 17"/>
          <p:cNvSpPr/>
          <p:nvPr/>
        </p:nvSpPr>
        <p:spPr>
          <a:xfrm rot="5400000">
            <a:off x="4638186" y="4540158"/>
            <a:ext cx="792088" cy="936298"/>
          </a:xfrm>
          <a:prstGeom prst="chevron">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ru-RU">
              <a:solidFill>
                <a:schemeClr val="tx1"/>
              </a:solidFill>
            </a:endParaRPr>
          </a:p>
        </p:txBody>
      </p:sp>
      <p:sp>
        <p:nvSpPr>
          <p:cNvPr id="19" name="Нашивка 18"/>
          <p:cNvSpPr/>
          <p:nvPr/>
        </p:nvSpPr>
        <p:spPr>
          <a:xfrm rot="5400000">
            <a:off x="4638186" y="3844897"/>
            <a:ext cx="792088" cy="936298"/>
          </a:xfrm>
          <a:prstGeom prst="chevron">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ru-RU">
              <a:solidFill>
                <a:schemeClr val="tx1"/>
              </a:solidFill>
            </a:endParaRPr>
          </a:p>
        </p:txBody>
      </p:sp>
    </p:spTree>
    <p:extLst>
      <p:ext uri="{BB962C8B-B14F-4D97-AF65-F5344CB8AC3E}">
        <p14:creationId xmlns:p14="http://schemas.microsoft.com/office/powerpoint/2010/main" val="3703410656"/>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p:txBody>
          <a:bodyPr/>
          <a:lstStyle/>
          <a:p>
            <a:r>
              <a:rPr lang="ru-RU" dirty="0" smtClean="0"/>
              <a:t>Подавляет размножение вируса</a:t>
            </a:r>
          </a:p>
          <a:p>
            <a:r>
              <a:rPr lang="ru-RU" dirty="0" smtClean="0"/>
              <a:t>Останавливает развитие заболевания на длительный период</a:t>
            </a:r>
          </a:p>
          <a:p>
            <a:r>
              <a:rPr lang="ru-RU" dirty="0" smtClean="0"/>
              <a:t>Позволяет сохранить качество жизни</a:t>
            </a:r>
          </a:p>
          <a:p>
            <a:r>
              <a:rPr lang="ru-RU" dirty="0" smtClean="0"/>
              <a:t>Не способно избавить человека от ВИЧ</a:t>
            </a:r>
          </a:p>
          <a:p>
            <a:r>
              <a:rPr lang="ru-RU" dirty="0" smtClean="0"/>
              <a:t>Защитит будущего ребенка ВИЧ+ матери</a:t>
            </a:r>
          </a:p>
          <a:p>
            <a:r>
              <a:rPr lang="ru-RU" dirty="0" smtClean="0"/>
              <a:t>Предоставляется бесплатно</a:t>
            </a:r>
            <a:endParaRPr lang="ru-RU" dirty="0"/>
          </a:p>
        </p:txBody>
      </p:sp>
      <p:pic>
        <p:nvPicPr>
          <p:cNvPr id="4" name="Picture 7" descr="http://upload.wikimedia.org/wikipedia/commons/thumb/f/f0/World_Aids_Day_Ribbon.svg/150px-World_Aids_Day_Ribbon.svg.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178800" y="165100"/>
            <a:ext cx="714375" cy="1247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Прямоугольник 4"/>
          <p:cNvSpPr/>
          <p:nvPr/>
        </p:nvSpPr>
        <p:spPr>
          <a:xfrm>
            <a:off x="251520" y="44624"/>
            <a:ext cx="8712968" cy="1368152"/>
          </a:xfrm>
          <a:prstGeom prst="rect">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4800" dirty="0" smtClean="0">
                <a:solidFill>
                  <a:srgbClr val="C00000"/>
                </a:solidFill>
                <a:effectLst>
                  <a:outerShdw blurRad="38100" dist="38100" dir="2700000" algn="tl">
                    <a:srgbClr val="000000">
                      <a:alpha val="43137"/>
                    </a:srgbClr>
                  </a:outerShdw>
                </a:effectLst>
              </a:rPr>
              <a:t>Лечение</a:t>
            </a:r>
            <a:endParaRPr lang="ru-RU" sz="4800" dirty="0">
              <a:solidFill>
                <a:srgbClr val="C00000"/>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943287399"/>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Ученым удалось впервые удалить ВИЧ-инфекцию из зараженной ДНК — Российская  газета"/>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5760" y="908720"/>
            <a:ext cx="8892480" cy="5931284"/>
          </a:xfrm>
          <a:prstGeom prst="rect">
            <a:avLst/>
          </a:prstGeom>
          <a:noFill/>
          <a:extLst>
            <a:ext uri="{909E8E84-426E-40DD-AFC4-6F175D3DCCD1}">
              <a14:hiddenFill xmlns:a14="http://schemas.microsoft.com/office/drawing/2010/main">
                <a:solidFill>
                  <a:srgbClr val="FFFFFF"/>
                </a:solidFill>
              </a14:hiddenFill>
            </a:ext>
          </a:extLst>
        </p:spPr>
      </p:pic>
      <p:sp>
        <p:nvSpPr>
          <p:cNvPr id="4" name="Прямоугольник 3"/>
          <p:cNvSpPr/>
          <p:nvPr/>
        </p:nvSpPr>
        <p:spPr>
          <a:xfrm>
            <a:off x="0" y="116632"/>
            <a:ext cx="9144000" cy="627337"/>
          </a:xfrm>
          <a:prstGeom prst="rect">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4800" dirty="0" smtClean="0">
                <a:solidFill>
                  <a:srgbClr val="C00000"/>
                </a:solidFill>
                <a:effectLst>
                  <a:outerShdw blurRad="38100" dist="38100" dir="2700000" algn="tl">
                    <a:srgbClr val="000000">
                      <a:alpha val="43137"/>
                    </a:srgbClr>
                  </a:outerShdw>
                </a:effectLst>
              </a:rPr>
              <a:t>Существует ли прививка от ВИЧ?</a:t>
            </a:r>
            <a:endParaRPr lang="ru-RU" sz="4800" dirty="0">
              <a:solidFill>
                <a:srgbClr val="C00000"/>
              </a:solidFill>
              <a:effectLst>
                <a:outerShdw blurRad="38100" dist="38100" dir="2700000" algn="tl">
                  <a:srgbClr val="000000">
                    <a:alpha val="43137"/>
                  </a:srgbClr>
                </a:outerShdw>
              </a:effectLst>
            </a:endParaRPr>
          </a:p>
        </p:txBody>
      </p:sp>
      <p:sp>
        <p:nvSpPr>
          <p:cNvPr id="3" name="Прямоугольник 2"/>
          <p:cNvSpPr/>
          <p:nvPr/>
        </p:nvSpPr>
        <p:spPr>
          <a:xfrm>
            <a:off x="3995936" y="1916832"/>
            <a:ext cx="1197700" cy="923330"/>
          </a:xfrm>
          <a:prstGeom prst="rect">
            <a:avLst/>
          </a:prstGeom>
          <a:noFill/>
        </p:spPr>
        <p:txBody>
          <a:bodyPr wrap="non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ru-RU" sz="54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нет</a:t>
            </a:r>
            <a:endParaRPr lang="ru-RU" sz="54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spTree>
    <p:extLst>
      <p:ext uri="{BB962C8B-B14F-4D97-AF65-F5344CB8AC3E}">
        <p14:creationId xmlns:p14="http://schemas.microsoft.com/office/powerpoint/2010/main" val="4062063444"/>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Объект 5"/>
          <p:cNvSpPr>
            <a:spLocks noGrp="1"/>
          </p:cNvSpPr>
          <p:nvPr>
            <p:ph idx="1"/>
          </p:nvPr>
        </p:nvSpPr>
        <p:spPr/>
        <p:txBody>
          <a:bodyPr/>
          <a:lstStyle/>
          <a:p>
            <a:r>
              <a:rPr lang="ru-RU" dirty="0" smtClean="0"/>
              <a:t>Отказ </a:t>
            </a:r>
            <a:r>
              <a:rPr lang="ru-RU" smtClean="0"/>
              <a:t>от </a:t>
            </a:r>
            <a:r>
              <a:rPr lang="ru-RU" smtClean="0"/>
              <a:t>употребления </a:t>
            </a:r>
            <a:r>
              <a:rPr lang="ru-RU" dirty="0" err="1" smtClean="0"/>
              <a:t>психоактивных</a:t>
            </a:r>
            <a:r>
              <a:rPr lang="ru-RU" dirty="0" smtClean="0"/>
              <a:t> веществ</a:t>
            </a:r>
          </a:p>
          <a:p>
            <a:r>
              <a:rPr lang="ru-RU" dirty="0" smtClean="0"/>
              <a:t>Верность единственному половому партнеру</a:t>
            </a:r>
          </a:p>
          <a:p>
            <a:r>
              <a:rPr lang="ru-RU" dirty="0" smtClean="0"/>
              <a:t>Знание ВИЧ-статуса своего и своего партнера</a:t>
            </a:r>
          </a:p>
          <a:p>
            <a:r>
              <a:rPr lang="ru-RU" dirty="0" smtClean="0"/>
              <a:t>Использование презервативов</a:t>
            </a:r>
          </a:p>
          <a:p>
            <a:r>
              <a:rPr lang="ru-RU" dirty="0" smtClean="0"/>
              <a:t>Воздержание</a:t>
            </a:r>
            <a:endParaRPr lang="ru-RU" dirty="0"/>
          </a:p>
        </p:txBody>
      </p:sp>
      <p:pic>
        <p:nvPicPr>
          <p:cNvPr id="7" name="Picture 7" descr="http://upload.wikimedia.org/wikipedia/commons/thumb/f/f0/World_Aids_Day_Ribbon.svg/150px-World_Aids_Day_Ribbon.svg.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178800" y="165100"/>
            <a:ext cx="714375" cy="1247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Прямоугольник 7"/>
          <p:cNvSpPr/>
          <p:nvPr/>
        </p:nvSpPr>
        <p:spPr>
          <a:xfrm>
            <a:off x="251520" y="44624"/>
            <a:ext cx="8712968" cy="1368152"/>
          </a:xfrm>
          <a:prstGeom prst="rect">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4800" dirty="0" smtClean="0">
                <a:solidFill>
                  <a:srgbClr val="C00000"/>
                </a:solidFill>
                <a:effectLst>
                  <a:outerShdw blurRad="38100" dist="38100" dir="2700000" algn="tl">
                    <a:srgbClr val="000000">
                      <a:alpha val="43137"/>
                    </a:srgbClr>
                  </a:outerShdw>
                </a:effectLst>
              </a:rPr>
              <a:t>Правила профилактики</a:t>
            </a:r>
            <a:endParaRPr lang="ru-RU" sz="4800" dirty="0">
              <a:solidFill>
                <a:srgbClr val="C00000"/>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2913443191"/>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827584" y="116632"/>
            <a:ext cx="7488832" cy="627337"/>
          </a:xfrm>
          <a:prstGeom prst="rect">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4800" dirty="0" smtClean="0">
                <a:solidFill>
                  <a:srgbClr val="C00000"/>
                </a:solidFill>
                <a:effectLst>
                  <a:outerShdw blurRad="38100" dist="38100" dir="2700000" algn="tl">
                    <a:srgbClr val="000000">
                      <a:alpha val="43137"/>
                    </a:srgbClr>
                  </a:outerShdw>
                </a:effectLst>
              </a:rPr>
              <a:t>ПРЕЗЕРВАТИВ</a:t>
            </a:r>
            <a:endParaRPr lang="ru-RU" sz="4800" dirty="0">
              <a:solidFill>
                <a:srgbClr val="C00000"/>
              </a:solidFill>
              <a:effectLst>
                <a:outerShdw blurRad="38100" dist="38100" dir="2700000" algn="tl">
                  <a:srgbClr val="000000">
                    <a:alpha val="43137"/>
                  </a:srgbClr>
                </a:outerShdw>
              </a:effectLst>
            </a:endParaRPr>
          </a:p>
        </p:txBody>
      </p:sp>
      <p:sp>
        <p:nvSpPr>
          <p:cNvPr id="5" name="TextBox 4"/>
          <p:cNvSpPr txBox="1"/>
          <p:nvPr/>
        </p:nvSpPr>
        <p:spPr>
          <a:xfrm>
            <a:off x="138358" y="3037167"/>
            <a:ext cx="4887877" cy="461665"/>
          </a:xfrm>
          <a:prstGeom prst="rect">
            <a:avLst/>
          </a:prstGeom>
          <a:noFill/>
        </p:spPr>
        <p:txBody>
          <a:bodyPr wrap="none" rtlCol="0">
            <a:spAutoFit/>
          </a:bodyPr>
          <a:lstStyle/>
          <a:p>
            <a:pPr algn="ctr"/>
            <a:r>
              <a:rPr lang="ru-RU" sz="2400" b="1" dirty="0">
                <a:solidFill>
                  <a:srgbClr val="005EBC"/>
                </a:solidFill>
                <a:latin typeface="Arial Black" panose="020B0A04020102020204" pitchFamily="34" charset="0"/>
              </a:rPr>
              <a:t>2</a:t>
            </a:r>
            <a:r>
              <a:rPr lang="ru-RU" sz="2400" b="1" dirty="0" smtClean="0">
                <a:solidFill>
                  <a:srgbClr val="005EBC"/>
                </a:solidFill>
                <a:latin typeface="Arial Black" panose="020B0A04020102020204" pitchFamily="34" charset="0"/>
              </a:rPr>
              <a:t>. Латекс или полиуретан?</a:t>
            </a:r>
            <a:endParaRPr lang="ru-RU" sz="2400" b="1" dirty="0">
              <a:solidFill>
                <a:srgbClr val="005EBC"/>
              </a:solidFill>
              <a:latin typeface="Arial Black" panose="020B0A04020102020204" pitchFamily="34" charset="0"/>
            </a:endParaRPr>
          </a:p>
        </p:txBody>
      </p:sp>
      <p:sp>
        <p:nvSpPr>
          <p:cNvPr id="6" name="TextBox 5"/>
          <p:cNvSpPr txBox="1"/>
          <p:nvPr/>
        </p:nvSpPr>
        <p:spPr>
          <a:xfrm>
            <a:off x="138358" y="3706870"/>
            <a:ext cx="3818674" cy="830997"/>
          </a:xfrm>
          <a:prstGeom prst="rect">
            <a:avLst/>
          </a:prstGeom>
          <a:noFill/>
        </p:spPr>
        <p:txBody>
          <a:bodyPr wrap="none" rtlCol="0">
            <a:spAutoFit/>
          </a:bodyPr>
          <a:lstStyle/>
          <a:p>
            <a:pPr algn="ctr"/>
            <a:r>
              <a:rPr lang="ru-RU" sz="2400" b="1" dirty="0">
                <a:solidFill>
                  <a:srgbClr val="005EBC"/>
                </a:solidFill>
                <a:latin typeface="Arial Black" panose="020B0A04020102020204" pitchFamily="34" charset="0"/>
              </a:rPr>
              <a:t>3</a:t>
            </a:r>
            <a:r>
              <a:rPr lang="ru-RU" sz="2400" b="1" dirty="0" smtClean="0">
                <a:solidFill>
                  <a:srgbClr val="005EBC"/>
                </a:solidFill>
                <a:latin typeface="Arial Black" panose="020B0A04020102020204" pitchFamily="34" charset="0"/>
              </a:rPr>
              <a:t>. Со </a:t>
            </a:r>
            <a:r>
              <a:rPr lang="ru-RU" sz="2400" b="1" dirty="0" err="1" smtClean="0">
                <a:solidFill>
                  <a:srgbClr val="005EBC"/>
                </a:solidFill>
                <a:latin typeface="Arial Black" panose="020B0A04020102020204" pitchFamily="34" charset="0"/>
              </a:rPr>
              <a:t>спермицидной</a:t>
            </a:r>
            <a:r>
              <a:rPr lang="ru-RU" sz="2400" b="1" dirty="0" smtClean="0">
                <a:solidFill>
                  <a:srgbClr val="005EBC"/>
                </a:solidFill>
                <a:latin typeface="Arial Black" panose="020B0A04020102020204" pitchFamily="34" charset="0"/>
              </a:rPr>
              <a:t> </a:t>
            </a:r>
          </a:p>
          <a:p>
            <a:r>
              <a:rPr lang="ru-RU" sz="2400" b="1" dirty="0" smtClean="0">
                <a:solidFill>
                  <a:srgbClr val="005EBC"/>
                </a:solidFill>
                <a:latin typeface="Arial Black" panose="020B0A04020102020204" pitchFamily="34" charset="0"/>
              </a:rPr>
              <a:t>смазкой или без?</a:t>
            </a:r>
          </a:p>
        </p:txBody>
      </p:sp>
      <p:sp>
        <p:nvSpPr>
          <p:cNvPr id="7" name="TextBox 6"/>
          <p:cNvSpPr txBox="1"/>
          <p:nvPr/>
        </p:nvSpPr>
        <p:spPr>
          <a:xfrm>
            <a:off x="138358" y="4745905"/>
            <a:ext cx="5009706" cy="461665"/>
          </a:xfrm>
          <a:prstGeom prst="rect">
            <a:avLst/>
          </a:prstGeom>
          <a:noFill/>
        </p:spPr>
        <p:txBody>
          <a:bodyPr wrap="none" rtlCol="0">
            <a:spAutoFit/>
          </a:bodyPr>
          <a:lstStyle/>
          <a:p>
            <a:pPr algn="ctr"/>
            <a:r>
              <a:rPr lang="ru-RU" sz="2400" b="1" dirty="0" smtClean="0">
                <a:solidFill>
                  <a:srgbClr val="005EBC"/>
                </a:solidFill>
                <a:latin typeface="Arial Black" panose="020B0A04020102020204" pitchFamily="34" charset="0"/>
              </a:rPr>
              <a:t>4. Гладкий или ребристый?</a:t>
            </a:r>
          </a:p>
        </p:txBody>
      </p:sp>
      <p:sp>
        <p:nvSpPr>
          <p:cNvPr id="14" name="TextBox 13"/>
          <p:cNvSpPr txBox="1"/>
          <p:nvPr/>
        </p:nvSpPr>
        <p:spPr>
          <a:xfrm>
            <a:off x="138358" y="5415607"/>
            <a:ext cx="3817072" cy="461665"/>
          </a:xfrm>
          <a:prstGeom prst="rect">
            <a:avLst/>
          </a:prstGeom>
          <a:noFill/>
        </p:spPr>
        <p:txBody>
          <a:bodyPr wrap="none" rtlCol="0">
            <a:spAutoFit/>
          </a:bodyPr>
          <a:lstStyle/>
          <a:p>
            <a:pPr algn="ctr"/>
            <a:r>
              <a:rPr lang="ru-RU" sz="2400" b="1" dirty="0" smtClean="0">
                <a:solidFill>
                  <a:srgbClr val="005EBC"/>
                </a:solidFill>
                <a:latin typeface="Arial Black" panose="020B0A04020102020204" pitchFamily="34" charset="0"/>
              </a:rPr>
              <a:t>5. Цвет, вкус, запах?</a:t>
            </a:r>
          </a:p>
        </p:txBody>
      </p:sp>
      <p:sp>
        <p:nvSpPr>
          <p:cNvPr id="15" name="TextBox 14"/>
          <p:cNvSpPr txBox="1"/>
          <p:nvPr/>
        </p:nvSpPr>
        <p:spPr>
          <a:xfrm>
            <a:off x="164006" y="1628800"/>
            <a:ext cx="4408579" cy="1200329"/>
          </a:xfrm>
          <a:prstGeom prst="rect">
            <a:avLst/>
          </a:prstGeom>
          <a:noFill/>
        </p:spPr>
        <p:txBody>
          <a:bodyPr wrap="none" rtlCol="0">
            <a:spAutoFit/>
          </a:bodyPr>
          <a:lstStyle/>
          <a:p>
            <a:r>
              <a:rPr lang="ru-RU" sz="2400" b="1" dirty="0" smtClean="0">
                <a:solidFill>
                  <a:srgbClr val="005EBC"/>
                </a:solidFill>
                <a:latin typeface="Arial Black" panose="020B0A04020102020204" pitchFamily="34" charset="0"/>
              </a:rPr>
              <a:t>1. Для любого контакта </a:t>
            </a:r>
          </a:p>
          <a:p>
            <a:r>
              <a:rPr lang="ru-RU" sz="2400" b="1" dirty="0" smtClean="0">
                <a:solidFill>
                  <a:srgbClr val="005EBC"/>
                </a:solidFill>
                <a:latin typeface="Arial Black" panose="020B0A04020102020204" pitchFamily="34" charset="0"/>
              </a:rPr>
              <a:t>или только для </a:t>
            </a:r>
            <a:br>
              <a:rPr lang="ru-RU" sz="2400" b="1" dirty="0" smtClean="0">
                <a:solidFill>
                  <a:srgbClr val="005EBC"/>
                </a:solidFill>
                <a:latin typeface="Arial Black" panose="020B0A04020102020204" pitchFamily="34" charset="0"/>
              </a:rPr>
            </a:br>
            <a:r>
              <a:rPr lang="ru-RU" sz="2400" b="1" dirty="0" smtClean="0">
                <a:solidFill>
                  <a:srgbClr val="005EBC"/>
                </a:solidFill>
                <a:latin typeface="Arial Black" panose="020B0A04020102020204" pitchFamily="34" charset="0"/>
              </a:rPr>
              <a:t>вагинального?</a:t>
            </a:r>
          </a:p>
        </p:txBody>
      </p:sp>
      <p:sp>
        <p:nvSpPr>
          <p:cNvPr id="16" name="TextBox 15"/>
          <p:cNvSpPr txBox="1"/>
          <p:nvPr/>
        </p:nvSpPr>
        <p:spPr>
          <a:xfrm>
            <a:off x="5026235" y="1998130"/>
            <a:ext cx="3888432" cy="461665"/>
          </a:xfrm>
          <a:prstGeom prst="rect">
            <a:avLst/>
          </a:prstGeom>
          <a:noFill/>
        </p:spPr>
        <p:txBody>
          <a:bodyPr wrap="square" rtlCol="0">
            <a:spAutoFit/>
          </a:bodyPr>
          <a:lstStyle/>
          <a:p>
            <a:pPr algn="ctr"/>
            <a:r>
              <a:rPr lang="ru-RU" sz="24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Arial Black" panose="020B0A04020102020204" pitchFamily="34" charset="0"/>
              </a:rPr>
              <a:t>1. Срок годности</a:t>
            </a:r>
            <a:endParaRPr lang="ru-RU" sz="24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Arial Black" panose="020B0A04020102020204" pitchFamily="34" charset="0"/>
            </a:endParaRPr>
          </a:p>
        </p:txBody>
      </p:sp>
      <p:sp>
        <p:nvSpPr>
          <p:cNvPr id="17" name="TextBox 16"/>
          <p:cNvSpPr txBox="1"/>
          <p:nvPr/>
        </p:nvSpPr>
        <p:spPr>
          <a:xfrm>
            <a:off x="5026235" y="3573016"/>
            <a:ext cx="3888432" cy="461665"/>
          </a:xfrm>
          <a:prstGeom prst="rect">
            <a:avLst/>
          </a:prstGeom>
          <a:noFill/>
        </p:spPr>
        <p:txBody>
          <a:bodyPr wrap="square" rtlCol="0">
            <a:spAutoFit/>
          </a:bodyPr>
          <a:lstStyle/>
          <a:p>
            <a:pPr algn="ctr"/>
            <a:r>
              <a:rPr lang="ru-RU" sz="24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Arial Black" panose="020B0A04020102020204" pitchFamily="34" charset="0"/>
              </a:rPr>
              <a:t>2. Качество</a:t>
            </a:r>
            <a:endParaRPr lang="ru-RU" sz="24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Arial Black" panose="020B0A04020102020204" pitchFamily="34" charset="0"/>
            </a:endParaRPr>
          </a:p>
        </p:txBody>
      </p:sp>
      <p:sp>
        <p:nvSpPr>
          <p:cNvPr id="18" name="TextBox 17"/>
          <p:cNvSpPr txBox="1"/>
          <p:nvPr/>
        </p:nvSpPr>
        <p:spPr>
          <a:xfrm>
            <a:off x="5026235" y="5147902"/>
            <a:ext cx="3888432" cy="830997"/>
          </a:xfrm>
          <a:prstGeom prst="rect">
            <a:avLst/>
          </a:prstGeom>
          <a:noFill/>
        </p:spPr>
        <p:txBody>
          <a:bodyPr wrap="square" rtlCol="0">
            <a:spAutoFit/>
          </a:bodyPr>
          <a:lstStyle/>
          <a:p>
            <a:pPr algn="ctr"/>
            <a:r>
              <a:rPr lang="ru-RU" sz="24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Arial Black" panose="020B0A04020102020204" pitchFamily="34" charset="0"/>
              </a:rPr>
              <a:t>3</a:t>
            </a:r>
            <a:r>
              <a:rPr lang="ru-RU" sz="24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Arial Black" panose="020B0A04020102020204" pitchFamily="34" charset="0"/>
              </a:rPr>
              <a:t>. Правила использования</a:t>
            </a:r>
            <a:endParaRPr lang="ru-RU" sz="24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Arial Black" panose="020B0A04020102020204" pitchFamily="34" charset="0"/>
            </a:endParaRPr>
          </a:p>
        </p:txBody>
      </p:sp>
      <p:sp>
        <p:nvSpPr>
          <p:cNvPr id="19" name="Прямоугольник 18"/>
          <p:cNvSpPr/>
          <p:nvPr/>
        </p:nvSpPr>
        <p:spPr>
          <a:xfrm>
            <a:off x="1517893" y="1121618"/>
            <a:ext cx="1500668" cy="369332"/>
          </a:xfrm>
          <a:prstGeom prst="rect">
            <a:avLst/>
          </a:prstGeom>
        </p:spPr>
        <p:style>
          <a:lnRef idx="2">
            <a:schemeClr val="accent6"/>
          </a:lnRef>
          <a:fillRef idx="1">
            <a:schemeClr val="lt1"/>
          </a:fillRef>
          <a:effectRef idx="0">
            <a:schemeClr val="accent6"/>
          </a:effectRef>
          <a:fontRef idx="minor">
            <a:schemeClr val="dk1"/>
          </a:fontRef>
        </p:style>
        <p:txBody>
          <a:bodyPr wrap="none">
            <a:spAutoFit/>
          </a:bodyPr>
          <a:lstStyle/>
          <a:p>
            <a:pPr algn="ctr"/>
            <a:r>
              <a:rPr lang="ru-RU" dirty="0" smtClean="0"/>
              <a:t>Что выбрать?</a:t>
            </a:r>
          </a:p>
        </p:txBody>
      </p:sp>
      <p:sp>
        <p:nvSpPr>
          <p:cNvPr id="20" name="Прямоугольник 19"/>
          <p:cNvSpPr/>
          <p:nvPr/>
        </p:nvSpPr>
        <p:spPr>
          <a:xfrm>
            <a:off x="4742665" y="1121618"/>
            <a:ext cx="4123181" cy="369332"/>
          </a:xfrm>
          <a:prstGeom prst="rect">
            <a:avLst/>
          </a:prstGeom>
        </p:spPr>
        <p:style>
          <a:lnRef idx="2">
            <a:schemeClr val="accent6"/>
          </a:lnRef>
          <a:fillRef idx="1">
            <a:schemeClr val="lt1"/>
          </a:fillRef>
          <a:effectRef idx="0">
            <a:schemeClr val="accent6"/>
          </a:effectRef>
          <a:fontRef idx="minor">
            <a:schemeClr val="dk1"/>
          </a:fontRef>
        </p:style>
        <p:txBody>
          <a:bodyPr wrap="none">
            <a:spAutoFit/>
          </a:bodyPr>
          <a:lstStyle/>
          <a:p>
            <a:pPr algn="ctr"/>
            <a:r>
              <a:rPr lang="ru-RU" dirty="0" smtClean="0"/>
              <a:t>На что обратить внимание при выборе?</a:t>
            </a:r>
          </a:p>
        </p:txBody>
      </p:sp>
    </p:spTree>
    <p:extLst>
      <p:ext uri="{BB962C8B-B14F-4D97-AF65-F5344CB8AC3E}">
        <p14:creationId xmlns:p14="http://schemas.microsoft.com/office/powerpoint/2010/main" val="4163767628"/>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smtClean="0">
                <a:solidFill>
                  <a:srgbClr val="7030A0"/>
                </a:solidFill>
              </a:rPr>
              <a:t>Барьерный метод </a:t>
            </a:r>
            <a:br>
              <a:rPr lang="ru-RU" dirty="0" smtClean="0">
                <a:solidFill>
                  <a:srgbClr val="7030A0"/>
                </a:solidFill>
              </a:rPr>
            </a:br>
            <a:r>
              <a:rPr lang="ru-RU" dirty="0" smtClean="0">
                <a:solidFill>
                  <a:srgbClr val="7030A0"/>
                </a:solidFill>
              </a:rPr>
              <a:t>контрацепции</a:t>
            </a:r>
            <a:endParaRPr lang="ru-RU" dirty="0">
              <a:solidFill>
                <a:srgbClr val="7030A0"/>
              </a:solidFill>
            </a:endParaRPr>
          </a:p>
        </p:txBody>
      </p:sp>
      <p:sp>
        <p:nvSpPr>
          <p:cNvPr id="3" name="Объект 2"/>
          <p:cNvSpPr>
            <a:spLocks noGrp="1"/>
          </p:cNvSpPr>
          <p:nvPr>
            <p:ph idx="1"/>
          </p:nvPr>
        </p:nvSpPr>
        <p:spPr/>
        <p:txBody>
          <a:bodyPr>
            <a:normAutofit fontScale="62500" lnSpcReduction="20000"/>
          </a:bodyPr>
          <a:lstStyle/>
          <a:p>
            <a:r>
              <a:rPr lang="ru-RU" dirty="0" smtClean="0"/>
              <a:t>Выбор материала (латекс/полиуретан)</a:t>
            </a:r>
          </a:p>
          <a:p>
            <a:r>
              <a:rPr lang="ru-RU" dirty="0" smtClean="0"/>
              <a:t>Размер и толщина латекса для различных целей 0,03 – 0,06 – 0,09</a:t>
            </a:r>
          </a:p>
          <a:p>
            <a:pPr lvl="1"/>
            <a:r>
              <a:rPr lang="ru-RU" dirty="0"/>
              <a:t>Толщина стенки - </a:t>
            </a:r>
            <a:r>
              <a:rPr lang="ru-RU" b="1" dirty="0"/>
              <a:t>0,06 мм</a:t>
            </a:r>
            <a:r>
              <a:rPr lang="ru-RU" dirty="0"/>
              <a:t>. Ширина - 52+/-2 </a:t>
            </a:r>
            <a:r>
              <a:rPr lang="ru-RU" dirty="0" smtClean="0"/>
              <a:t>мм. </a:t>
            </a:r>
            <a:r>
              <a:rPr lang="ru-RU" dirty="0"/>
              <a:t>Длина:18 </a:t>
            </a:r>
            <a:r>
              <a:rPr lang="ru-RU" dirty="0" smtClean="0"/>
              <a:t>см</a:t>
            </a:r>
          </a:p>
          <a:p>
            <a:pPr lvl="1"/>
            <a:r>
              <a:rPr lang="ru-RU" dirty="0"/>
              <a:t>Толщина стенки - 0,03 мм. Ширина - 52+/-2 </a:t>
            </a:r>
            <a:r>
              <a:rPr lang="ru-RU" dirty="0" smtClean="0"/>
              <a:t>мм. </a:t>
            </a:r>
            <a:r>
              <a:rPr lang="ru-RU" dirty="0"/>
              <a:t>Длина:18 см</a:t>
            </a:r>
          </a:p>
          <a:p>
            <a:pPr lvl="1"/>
            <a:r>
              <a:rPr lang="ru-RU" dirty="0" smtClean="0"/>
              <a:t>Толщина </a:t>
            </a:r>
            <a:r>
              <a:rPr lang="ru-RU" dirty="0"/>
              <a:t>стенки - 0,04 </a:t>
            </a:r>
            <a:r>
              <a:rPr lang="ru-RU" dirty="0" smtClean="0"/>
              <a:t>мм. </a:t>
            </a:r>
            <a:r>
              <a:rPr lang="ru-RU" dirty="0"/>
              <a:t>Длина:19 см</a:t>
            </a:r>
          </a:p>
          <a:p>
            <a:pPr lvl="1"/>
            <a:r>
              <a:rPr lang="ru-RU" dirty="0" smtClean="0"/>
              <a:t>Толщина </a:t>
            </a:r>
            <a:r>
              <a:rPr lang="ru-RU" dirty="0"/>
              <a:t>стенки - 0,055 мм. Ширина - 54 </a:t>
            </a:r>
            <a:r>
              <a:rPr lang="ru-RU" dirty="0" smtClean="0"/>
              <a:t>мм. </a:t>
            </a:r>
            <a:r>
              <a:rPr lang="ru-RU" dirty="0"/>
              <a:t>Длина:18.5 см</a:t>
            </a:r>
          </a:p>
          <a:p>
            <a:pPr lvl="1"/>
            <a:r>
              <a:rPr lang="ru-RU" dirty="0" smtClean="0"/>
              <a:t>Толщина </a:t>
            </a:r>
            <a:r>
              <a:rPr lang="ru-RU" dirty="0"/>
              <a:t>стенки - 0,07 мм. Ширина - 64 </a:t>
            </a:r>
            <a:r>
              <a:rPr lang="ru-RU" dirty="0" smtClean="0"/>
              <a:t>мм. </a:t>
            </a:r>
            <a:r>
              <a:rPr lang="ru-RU" dirty="0"/>
              <a:t>Длина:22.3 </a:t>
            </a:r>
            <a:r>
              <a:rPr lang="ru-RU" dirty="0" smtClean="0"/>
              <a:t>см</a:t>
            </a:r>
          </a:p>
          <a:p>
            <a:pPr lvl="1"/>
            <a:r>
              <a:rPr lang="ru-RU" dirty="0"/>
              <a:t>Толщина стенки - 0,09 </a:t>
            </a:r>
            <a:r>
              <a:rPr lang="ru-RU" dirty="0" smtClean="0"/>
              <a:t>мм. </a:t>
            </a:r>
            <a:r>
              <a:rPr lang="ru-RU" dirty="0"/>
              <a:t>Длина:19 </a:t>
            </a:r>
            <a:r>
              <a:rPr lang="ru-RU" dirty="0" smtClean="0"/>
              <a:t>см</a:t>
            </a:r>
            <a:endParaRPr lang="ru-RU" dirty="0"/>
          </a:p>
          <a:p>
            <a:pPr lvl="1"/>
            <a:endParaRPr lang="ru-RU" dirty="0" smtClean="0"/>
          </a:p>
          <a:p>
            <a:r>
              <a:rPr lang="ru-RU" dirty="0" smtClean="0"/>
              <a:t>ПРОВЕРИТЬ:</a:t>
            </a:r>
            <a:endParaRPr lang="ru-RU" dirty="0" smtClean="0"/>
          </a:p>
          <a:p>
            <a:r>
              <a:rPr lang="ru-RU" dirty="0" smtClean="0"/>
              <a:t>Срок годности</a:t>
            </a:r>
          </a:p>
          <a:p>
            <a:r>
              <a:rPr lang="ru-RU" dirty="0" smtClean="0"/>
              <a:t>Качество (ГОСТ, </a:t>
            </a:r>
            <a:r>
              <a:rPr lang="en-US" dirty="0" smtClean="0"/>
              <a:t>ISO</a:t>
            </a:r>
            <a:r>
              <a:rPr lang="ru-RU" dirty="0" smtClean="0"/>
              <a:t>)</a:t>
            </a:r>
            <a:endParaRPr lang="ru-RU" dirty="0" smtClean="0"/>
          </a:p>
          <a:p>
            <a:r>
              <a:rPr lang="ru-RU" dirty="0" smtClean="0"/>
              <a:t>Протестировано электроникой (</a:t>
            </a:r>
            <a:r>
              <a:rPr lang="ru-RU" dirty="0"/>
              <a:t>электронной испытательной </a:t>
            </a:r>
            <a:r>
              <a:rPr lang="ru-RU" dirty="0" smtClean="0"/>
              <a:t>машиной презервативы проверяются на </a:t>
            </a:r>
            <a:r>
              <a:rPr lang="ru-RU" dirty="0"/>
              <a:t>наличие отверстий и прочих производственных дефектов</a:t>
            </a:r>
            <a:r>
              <a:rPr lang="ru-RU" dirty="0" smtClean="0"/>
              <a:t>)</a:t>
            </a:r>
          </a:p>
          <a:p>
            <a:endParaRPr lang="ru-RU" dirty="0"/>
          </a:p>
        </p:txBody>
      </p:sp>
      <p:pic>
        <p:nvPicPr>
          <p:cNvPr id="4" name="Picture 2" descr="04 декабря 2016 года. Трасса Астана -Боровое . 1 КАРТИНКА 18+ - ЯПлакалъ"/>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452320" y="44624"/>
            <a:ext cx="1677936" cy="16606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17447429"/>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725685" y="5085184"/>
            <a:ext cx="5334666" cy="1754326"/>
          </a:xfrm>
          <a:prstGeom prst="rect">
            <a:avLst/>
          </a:prstGeom>
          <a:noFill/>
        </p:spPr>
        <p:txBody>
          <a:bodyPr wrap="non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r>
              <a:rPr lang="en-US" sz="5400" b="1" cap="none" spc="0"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hlinkClick r:id="rId2"/>
              </a:rPr>
              <a:t>www.aids43.ru</a:t>
            </a:r>
            <a:endParaRPr lang="ru-RU" sz="5400" b="1" cap="none" spc="0"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a:p>
            <a:r>
              <a:rPr lang="en-US" sz="54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hlinkClick r:id="rId3"/>
              </a:rPr>
              <a:t>aids1@yandex.ru</a:t>
            </a:r>
            <a:r>
              <a:rPr lang="en-US" sz="54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 </a:t>
            </a:r>
            <a:endParaRPr lang="ru-RU" sz="5400" b="1" cap="none" spc="0"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pic>
        <p:nvPicPr>
          <p:cNvPr id="2" name="Рисунок 1"/>
          <p:cNvPicPr>
            <a:picLocks noChangeAspect="1"/>
          </p:cNvPicPr>
          <p:nvPr/>
        </p:nvPicPr>
        <p:blipFill rotWithShape="1">
          <a:blip r:embed="rId4">
            <a:extLst>
              <a:ext uri="{28A0092B-C50C-407E-A947-70E740481C1C}">
                <a14:useLocalDpi xmlns:a14="http://schemas.microsoft.com/office/drawing/2010/main" val="0"/>
              </a:ext>
            </a:extLst>
          </a:blip>
          <a:srcRect l="16602" t="10949" r="15437" b="8447"/>
          <a:stretch/>
        </p:blipFill>
        <p:spPr>
          <a:xfrm>
            <a:off x="725685" y="101288"/>
            <a:ext cx="7302699" cy="4871944"/>
          </a:xfrm>
          <a:prstGeom prst="rect">
            <a:avLst/>
          </a:prstGeom>
        </p:spPr>
      </p:pic>
      <p:pic>
        <p:nvPicPr>
          <p:cNvPr id="1028" name="Picture 4" descr="http://qrcoder.ru/code/?www.aids43.ru&amp;10&amp;0"/>
          <p:cNvPicPr>
            <a:picLocks noChangeAspect="1" noChangeArrowheads="1"/>
          </p:cNvPicPr>
          <p:nvPr/>
        </p:nvPicPr>
        <p:blipFill>
          <a:blip r:embed="rId5">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888482" y="4737369"/>
            <a:ext cx="2436046" cy="2436047"/>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7" descr="http://upload.wikimedia.org/wikipedia/commons/thumb/f/f0/World_Aids_Day_Ribbon.svg/150px-World_Aids_Day_Ribbon.svg.pn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532813" y="93663"/>
            <a:ext cx="549275" cy="958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636302626"/>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https://sun7-6.userapi.com/impf/c637328/v637328121/27ee6/GRIGOxU-FYE.jpg?size=2234x2160&amp;quality=96&amp;proxy=1&amp;sign=bc91016c486331802cb02b85098832a5"/>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11016" t="11635" r="10398" b="10926"/>
          <a:stretch/>
        </p:blipFill>
        <p:spPr bwMode="auto">
          <a:xfrm>
            <a:off x="4716016" y="2780928"/>
            <a:ext cx="4197428" cy="3999122"/>
          </a:xfrm>
          <a:prstGeom prst="rect">
            <a:avLst/>
          </a:prstGeom>
          <a:noFill/>
          <a:extLst>
            <a:ext uri="{909E8E84-426E-40DD-AFC4-6F175D3DCCD1}">
              <a14:hiddenFill xmlns:a14="http://schemas.microsoft.com/office/drawing/2010/main">
                <a:solidFill>
                  <a:srgbClr val="FFFFFF"/>
                </a:solidFill>
              </a14:hiddenFill>
            </a:ext>
          </a:extLst>
        </p:spPr>
      </p:pic>
      <p:sp>
        <p:nvSpPr>
          <p:cNvPr id="2" name="Заголовок 1"/>
          <p:cNvSpPr>
            <a:spLocks noGrp="1"/>
          </p:cNvSpPr>
          <p:nvPr>
            <p:ph type="title"/>
          </p:nvPr>
        </p:nvSpPr>
        <p:spPr/>
        <p:txBody>
          <a:bodyPr>
            <a:normAutofit/>
          </a:bodyPr>
          <a:lstStyle/>
          <a:p>
            <a:r>
              <a:rPr lang="ru-RU" dirty="0"/>
              <a:t>Группа </a:t>
            </a:r>
            <a:r>
              <a:rPr lang="ru-RU" dirty="0" smtClean="0"/>
              <a:t>ВКонтакте</a:t>
            </a:r>
            <a:endParaRPr lang="ru-RU" dirty="0"/>
          </a:p>
        </p:txBody>
      </p:sp>
      <p:sp>
        <p:nvSpPr>
          <p:cNvPr id="3" name="Объект 2"/>
          <p:cNvSpPr>
            <a:spLocks noGrp="1"/>
          </p:cNvSpPr>
          <p:nvPr>
            <p:ph idx="1"/>
          </p:nvPr>
        </p:nvSpPr>
        <p:spPr/>
        <p:txBody>
          <a:bodyPr/>
          <a:lstStyle/>
          <a:p>
            <a:r>
              <a:rPr lang="ru-RU" dirty="0" smtClean="0"/>
              <a:t>Люби </a:t>
            </a:r>
            <a:r>
              <a:rPr lang="ru-RU" dirty="0"/>
              <a:t>сердцем, но думай головой!</a:t>
            </a:r>
          </a:p>
          <a:p>
            <a:r>
              <a:rPr lang="la-Latn" dirty="0" smtClean="0"/>
              <a:t>https</a:t>
            </a:r>
            <a:r>
              <a:rPr lang="la-Latn" dirty="0"/>
              <a:t>://</a:t>
            </a:r>
            <a:r>
              <a:rPr lang="la-Latn" dirty="0" smtClean="0"/>
              <a:t>vk.com/aids43</a:t>
            </a:r>
            <a:endParaRPr lang="ru-RU" dirty="0" smtClean="0"/>
          </a:p>
        </p:txBody>
      </p:sp>
      <p:pic>
        <p:nvPicPr>
          <p:cNvPr id="2054" name="Picture 6" descr="http://qrcoder.ru/code/?https%3A%2F%2Fvk.com%2Faids43&amp;10&amp;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71600" y="3208864"/>
            <a:ext cx="3143250" cy="3143250"/>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7" descr="http://upload.wikimedia.org/wikipedia/commons/thumb/f/f0/World_Aids_Day_Ribbon.svg/150px-World_Aids_Day_Ribbon.svg.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532813" y="93663"/>
            <a:ext cx="549275" cy="958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82072226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www.sibznak.net/actions/image/Images_gerb/map_ru.jpg"/>
          <p:cNvPicPr>
            <a:picLocks noGrp="1" noChangeAspect="1" noChangeArrowheads="1"/>
          </p:cNvPicPr>
          <p:nvPr>
            <p:ph idx="1"/>
          </p:nvPr>
        </p:nvPicPr>
        <p:blipFill>
          <a:blip r:embed="rId3">
            <a:extLst>
              <a:ext uri="{28A0092B-C50C-407E-A947-70E740481C1C}">
                <a14:useLocalDpi xmlns:a14="http://schemas.microsoft.com/office/drawing/2010/main" val="0"/>
              </a:ext>
            </a:extLst>
          </a:blip>
          <a:stretch>
            <a:fillRect/>
          </a:stretch>
        </p:blipFill>
        <p:spPr bwMode="auto">
          <a:xfrm>
            <a:off x="683569" y="1412776"/>
            <a:ext cx="7855396" cy="4652096"/>
          </a:xfrm>
          <a:prstGeom prst="rect">
            <a:avLst/>
          </a:prstGeom>
          <a:noFill/>
          <a:extLst>
            <a:ext uri="{909E8E84-426E-40DD-AFC4-6F175D3DCCD1}">
              <a14:hiddenFill xmlns:a14="http://schemas.microsoft.com/office/drawing/2010/main">
                <a:solidFill>
                  <a:srgbClr val="FFFFFF"/>
                </a:solidFill>
              </a14:hiddenFill>
            </a:ext>
          </a:extLst>
        </p:spPr>
      </p:pic>
      <p:sp>
        <p:nvSpPr>
          <p:cNvPr id="5" name="Прямоугольник 4"/>
          <p:cNvSpPr/>
          <p:nvPr/>
        </p:nvSpPr>
        <p:spPr>
          <a:xfrm>
            <a:off x="1331640" y="1044025"/>
            <a:ext cx="6527941" cy="584775"/>
          </a:xfrm>
          <a:prstGeom prst="rect">
            <a:avLst/>
          </a:prstGeom>
        </p:spPr>
        <p:txBody>
          <a:bodyPr wrap="none">
            <a:spAutoFit/>
          </a:bodyPr>
          <a:lstStyle/>
          <a:p>
            <a:r>
              <a:rPr lang="ru-RU" sz="3200" b="1" dirty="0" smtClean="0">
                <a:solidFill>
                  <a:srgbClr val="C00000"/>
                </a:solidFill>
                <a:effectLst>
                  <a:outerShdw blurRad="38100" dist="38100" dir="2700000" algn="tl">
                    <a:srgbClr val="000000">
                      <a:alpha val="43137"/>
                    </a:srgbClr>
                  </a:outerShdw>
                </a:effectLst>
              </a:rPr>
              <a:t>Наиболее поражённые территории</a:t>
            </a:r>
            <a:endParaRPr lang="ru-RU" sz="3200" dirty="0"/>
          </a:p>
        </p:txBody>
      </p:sp>
      <p:sp>
        <p:nvSpPr>
          <p:cNvPr id="6" name="TextBox 5"/>
          <p:cNvSpPr txBox="1"/>
          <p:nvPr/>
        </p:nvSpPr>
        <p:spPr>
          <a:xfrm>
            <a:off x="5094156" y="5733256"/>
            <a:ext cx="1206036" cy="646331"/>
          </a:xfrm>
          <a:prstGeom prst="rect">
            <a:avLst/>
          </a:prstGeom>
          <a:noFill/>
        </p:spPr>
        <p:txBody>
          <a:bodyPr wrap="none" rtlCol="0">
            <a:spAutoFit/>
          </a:bodyPr>
          <a:lstStyle/>
          <a:p>
            <a:r>
              <a:rPr lang="ru-RU" b="1" dirty="0" smtClean="0">
                <a:solidFill>
                  <a:srgbClr val="C00000"/>
                </a:solidFill>
                <a:effectLst>
                  <a:outerShdw blurRad="38100" dist="38100" dir="2700000" algn="tl">
                    <a:srgbClr val="000000">
                      <a:alpha val="43137"/>
                    </a:srgbClr>
                  </a:outerShdw>
                </a:effectLst>
              </a:rPr>
              <a:t>Иркутская</a:t>
            </a:r>
          </a:p>
          <a:p>
            <a:pPr algn="ctr"/>
            <a:r>
              <a:rPr lang="ru-RU" b="1" dirty="0" smtClean="0">
                <a:solidFill>
                  <a:srgbClr val="C00000"/>
                </a:solidFill>
                <a:effectLst>
                  <a:outerShdw blurRad="38100" dist="38100" dir="2700000" algn="tl">
                    <a:srgbClr val="000000">
                      <a:alpha val="43137"/>
                    </a:srgbClr>
                  </a:outerShdw>
                </a:effectLst>
              </a:rPr>
              <a:t>область</a:t>
            </a:r>
            <a:endParaRPr lang="ru-RU" b="1" dirty="0">
              <a:solidFill>
                <a:srgbClr val="C00000"/>
              </a:solidFill>
              <a:effectLst>
                <a:outerShdw blurRad="38100" dist="38100" dir="2700000" algn="tl">
                  <a:srgbClr val="000000">
                    <a:alpha val="43137"/>
                  </a:srgbClr>
                </a:outerShdw>
              </a:effectLst>
            </a:endParaRPr>
          </a:p>
        </p:txBody>
      </p:sp>
      <p:sp>
        <p:nvSpPr>
          <p:cNvPr id="7" name="TextBox 6"/>
          <p:cNvSpPr txBox="1"/>
          <p:nvPr/>
        </p:nvSpPr>
        <p:spPr>
          <a:xfrm>
            <a:off x="5313764" y="4803249"/>
            <a:ext cx="356188" cy="707886"/>
          </a:xfrm>
          <a:prstGeom prst="rect">
            <a:avLst/>
          </a:prstGeom>
          <a:noFill/>
        </p:spPr>
        <p:txBody>
          <a:bodyPr wrap="none" rtlCol="0">
            <a:spAutoFit/>
          </a:bodyPr>
          <a:lstStyle/>
          <a:p>
            <a:r>
              <a:rPr lang="ru-RU" sz="4000" b="1" dirty="0" smtClean="0">
                <a:solidFill>
                  <a:srgbClr val="C00000"/>
                </a:solidFill>
                <a:effectLst>
                  <a:outerShdw blurRad="38100" dist="38100" dir="2700000" algn="tl">
                    <a:srgbClr val="000000">
                      <a:alpha val="43137"/>
                    </a:srgbClr>
                  </a:outerShdw>
                </a:effectLst>
                <a:sym typeface="Symbol"/>
              </a:rPr>
              <a:t></a:t>
            </a:r>
            <a:endParaRPr lang="ru-RU" sz="4000" b="1" dirty="0">
              <a:solidFill>
                <a:srgbClr val="C00000"/>
              </a:solidFill>
              <a:effectLst>
                <a:outerShdw blurRad="38100" dist="38100" dir="2700000" algn="tl">
                  <a:srgbClr val="000000">
                    <a:alpha val="43137"/>
                  </a:srgbClr>
                </a:outerShdw>
              </a:effectLst>
            </a:endParaRPr>
          </a:p>
        </p:txBody>
      </p:sp>
      <p:sp>
        <p:nvSpPr>
          <p:cNvPr id="9" name="TextBox 8"/>
          <p:cNvSpPr txBox="1"/>
          <p:nvPr/>
        </p:nvSpPr>
        <p:spPr>
          <a:xfrm>
            <a:off x="1835696" y="4365104"/>
            <a:ext cx="356188" cy="707886"/>
          </a:xfrm>
          <a:prstGeom prst="rect">
            <a:avLst/>
          </a:prstGeom>
          <a:noFill/>
        </p:spPr>
        <p:txBody>
          <a:bodyPr wrap="none" rtlCol="0">
            <a:spAutoFit/>
          </a:bodyPr>
          <a:lstStyle/>
          <a:p>
            <a:r>
              <a:rPr lang="ru-RU" sz="4000" b="1" dirty="0" smtClean="0">
                <a:solidFill>
                  <a:srgbClr val="C00000"/>
                </a:solidFill>
                <a:effectLst>
                  <a:outerShdw blurRad="38100" dist="38100" dir="2700000" algn="tl">
                    <a:srgbClr val="000000">
                      <a:alpha val="43137"/>
                    </a:srgbClr>
                  </a:outerShdw>
                </a:effectLst>
                <a:sym typeface="Symbol"/>
              </a:rPr>
              <a:t></a:t>
            </a:r>
            <a:endParaRPr lang="ru-RU" sz="4000" b="1" dirty="0">
              <a:solidFill>
                <a:srgbClr val="C00000"/>
              </a:solidFill>
              <a:effectLst>
                <a:outerShdw blurRad="38100" dist="38100" dir="2700000" algn="tl">
                  <a:srgbClr val="000000">
                    <a:alpha val="43137"/>
                  </a:srgbClr>
                </a:outerShdw>
              </a:effectLst>
            </a:endParaRPr>
          </a:p>
        </p:txBody>
      </p:sp>
      <p:sp>
        <p:nvSpPr>
          <p:cNvPr id="10" name="TextBox 9"/>
          <p:cNvSpPr txBox="1"/>
          <p:nvPr/>
        </p:nvSpPr>
        <p:spPr>
          <a:xfrm>
            <a:off x="1315936" y="5541912"/>
            <a:ext cx="1258934" cy="646331"/>
          </a:xfrm>
          <a:prstGeom prst="rect">
            <a:avLst/>
          </a:prstGeom>
          <a:noFill/>
        </p:spPr>
        <p:txBody>
          <a:bodyPr wrap="none" rtlCol="0">
            <a:spAutoFit/>
          </a:bodyPr>
          <a:lstStyle/>
          <a:p>
            <a:r>
              <a:rPr lang="ru-RU" b="1" dirty="0" smtClean="0">
                <a:solidFill>
                  <a:srgbClr val="C00000"/>
                </a:solidFill>
                <a:effectLst>
                  <a:outerShdw blurRad="38100" dist="38100" dir="2700000" algn="tl">
                    <a:srgbClr val="000000">
                      <a:alpha val="43137"/>
                    </a:srgbClr>
                  </a:outerShdw>
                </a:effectLst>
              </a:rPr>
              <a:t>Самарская</a:t>
            </a:r>
          </a:p>
          <a:p>
            <a:pPr algn="ctr"/>
            <a:r>
              <a:rPr lang="ru-RU" b="1" dirty="0" smtClean="0">
                <a:solidFill>
                  <a:srgbClr val="C00000"/>
                </a:solidFill>
                <a:effectLst>
                  <a:outerShdw blurRad="38100" dist="38100" dir="2700000" algn="tl">
                    <a:srgbClr val="000000">
                      <a:alpha val="43137"/>
                    </a:srgbClr>
                  </a:outerShdw>
                </a:effectLst>
              </a:rPr>
              <a:t>область</a:t>
            </a:r>
            <a:endParaRPr lang="ru-RU" b="1" dirty="0">
              <a:solidFill>
                <a:srgbClr val="C00000"/>
              </a:solidFill>
              <a:effectLst>
                <a:outerShdw blurRad="38100" dist="38100" dir="2700000" algn="tl">
                  <a:srgbClr val="000000">
                    <a:alpha val="43137"/>
                  </a:srgbClr>
                </a:outerShdw>
              </a:effectLst>
            </a:endParaRPr>
          </a:p>
        </p:txBody>
      </p:sp>
      <p:sp>
        <p:nvSpPr>
          <p:cNvPr id="11" name="TextBox 10"/>
          <p:cNvSpPr txBox="1"/>
          <p:nvPr/>
        </p:nvSpPr>
        <p:spPr>
          <a:xfrm>
            <a:off x="2699792" y="4232303"/>
            <a:ext cx="356188" cy="707886"/>
          </a:xfrm>
          <a:prstGeom prst="rect">
            <a:avLst/>
          </a:prstGeom>
          <a:noFill/>
        </p:spPr>
        <p:txBody>
          <a:bodyPr wrap="none" rtlCol="0">
            <a:spAutoFit/>
          </a:bodyPr>
          <a:lstStyle/>
          <a:p>
            <a:r>
              <a:rPr lang="ru-RU" sz="4000" b="1" dirty="0" smtClean="0">
                <a:solidFill>
                  <a:srgbClr val="C00000"/>
                </a:solidFill>
                <a:effectLst>
                  <a:outerShdw blurRad="38100" dist="38100" dir="2700000" algn="tl">
                    <a:srgbClr val="000000">
                      <a:alpha val="43137"/>
                    </a:srgbClr>
                  </a:outerShdw>
                </a:effectLst>
                <a:sym typeface="Symbol"/>
              </a:rPr>
              <a:t></a:t>
            </a:r>
            <a:endParaRPr lang="ru-RU" sz="4000" b="1" dirty="0">
              <a:solidFill>
                <a:srgbClr val="C00000"/>
              </a:solidFill>
              <a:effectLst>
                <a:outerShdw blurRad="38100" dist="38100" dir="2700000" algn="tl">
                  <a:srgbClr val="000000">
                    <a:alpha val="43137"/>
                  </a:srgbClr>
                </a:outerShdw>
              </a:effectLst>
            </a:endParaRPr>
          </a:p>
        </p:txBody>
      </p:sp>
      <p:sp>
        <p:nvSpPr>
          <p:cNvPr id="12" name="TextBox 11"/>
          <p:cNvSpPr txBox="1"/>
          <p:nvPr/>
        </p:nvSpPr>
        <p:spPr>
          <a:xfrm>
            <a:off x="2417082" y="5324909"/>
            <a:ext cx="1585434" cy="646331"/>
          </a:xfrm>
          <a:prstGeom prst="rect">
            <a:avLst/>
          </a:prstGeom>
          <a:noFill/>
        </p:spPr>
        <p:txBody>
          <a:bodyPr wrap="none" rtlCol="0">
            <a:spAutoFit/>
          </a:bodyPr>
          <a:lstStyle/>
          <a:p>
            <a:r>
              <a:rPr lang="ru-RU" b="1" dirty="0" smtClean="0">
                <a:solidFill>
                  <a:srgbClr val="C00000"/>
                </a:solidFill>
                <a:effectLst>
                  <a:outerShdw blurRad="38100" dist="38100" dir="2700000" algn="tl">
                    <a:srgbClr val="000000">
                      <a:alpha val="43137"/>
                    </a:srgbClr>
                  </a:outerShdw>
                </a:effectLst>
              </a:rPr>
              <a:t>Свердловская</a:t>
            </a:r>
          </a:p>
          <a:p>
            <a:pPr algn="ctr"/>
            <a:r>
              <a:rPr lang="ru-RU" b="1" dirty="0" smtClean="0">
                <a:solidFill>
                  <a:srgbClr val="C00000"/>
                </a:solidFill>
                <a:effectLst>
                  <a:outerShdw blurRad="38100" dist="38100" dir="2700000" algn="tl">
                    <a:srgbClr val="000000">
                      <a:alpha val="43137"/>
                    </a:srgbClr>
                  </a:outerShdw>
                </a:effectLst>
              </a:rPr>
              <a:t>область</a:t>
            </a:r>
            <a:endParaRPr lang="ru-RU" b="1" dirty="0">
              <a:solidFill>
                <a:srgbClr val="C00000"/>
              </a:solidFill>
              <a:effectLst>
                <a:outerShdw blurRad="38100" dist="38100" dir="2700000" algn="tl">
                  <a:srgbClr val="000000">
                    <a:alpha val="43137"/>
                  </a:srgbClr>
                </a:outerShdw>
              </a:effectLst>
            </a:endParaRPr>
          </a:p>
        </p:txBody>
      </p:sp>
      <p:sp>
        <p:nvSpPr>
          <p:cNvPr id="13" name="TextBox 12"/>
          <p:cNvSpPr txBox="1"/>
          <p:nvPr/>
        </p:nvSpPr>
        <p:spPr>
          <a:xfrm>
            <a:off x="1514291" y="3068960"/>
            <a:ext cx="356188" cy="707886"/>
          </a:xfrm>
          <a:prstGeom prst="rect">
            <a:avLst/>
          </a:prstGeom>
          <a:noFill/>
        </p:spPr>
        <p:txBody>
          <a:bodyPr wrap="none" rtlCol="0">
            <a:spAutoFit/>
          </a:bodyPr>
          <a:lstStyle/>
          <a:p>
            <a:r>
              <a:rPr lang="ru-RU" sz="4000" b="1" dirty="0" smtClean="0">
                <a:solidFill>
                  <a:srgbClr val="C00000"/>
                </a:solidFill>
                <a:effectLst>
                  <a:outerShdw blurRad="38100" dist="38100" dir="2700000" algn="tl">
                    <a:srgbClr val="000000">
                      <a:alpha val="43137"/>
                    </a:srgbClr>
                  </a:outerShdw>
                </a:effectLst>
                <a:sym typeface="Symbol"/>
              </a:rPr>
              <a:t></a:t>
            </a:r>
            <a:endParaRPr lang="ru-RU" sz="4000" b="1" dirty="0">
              <a:solidFill>
                <a:srgbClr val="C00000"/>
              </a:solidFill>
              <a:effectLst>
                <a:outerShdw blurRad="38100" dist="38100" dir="2700000" algn="tl">
                  <a:srgbClr val="000000">
                    <a:alpha val="43137"/>
                  </a:srgbClr>
                </a:outerShdw>
              </a:effectLst>
            </a:endParaRPr>
          </a:p>
        </p:txBody>
      </p:sp>
      <p:sp>
        <p:nvSpPr>
          <p:cNvPr id="14" name="TextBox 13"/>
          <p:cNvSpPr txBox="1"/>
          <p:nvPr/>
        </p:nvSpPr>
        <p:spPr>
          <a:xfrm>
            <a:off x="155329" y="2313746"/>
            <a:ext cx="1715150" cy="646331"/>
          </a:xfrm>
          <a:prstGeom prst="rect">
            <a:avLst/>
          </a:prstGeom>
          <a:noFill/>
        </p:spPr>
        <p:txBody>
          <a:bodyPr wrap="none" rtlCol="0">
            <a:spAutoFit/>
          </a:bodyPr>
          <a:lstStyle/>
          <a:p>
            <a:r>
              <a:rPr lang="ru-RU" b="1" dirty="0" smtClean="0">
                <a:solidFill>
                  <a:srgbClr val="C00000"/>
                </a:solidFill>
                <a:effectLst>
                  <a:outerShdw blurRad="38100" dist="38100" dir="2700000" algn="tl">
                    <a:srgbClr val="000000">
                      <a:alpha val="43137"/>
                    </a:srgbClr>
                  </a:outerShdw>
                </a:effectLst>
              </a:rPr>
              <a:t>Ленинградская</a:t>
            </a:r>
          </a:p>
          <a:p>
            <a:pPr algn="ctr"/>
            <a:r>
              <a:rPr lang="ru-RU" b="1" dirty="0" smtClean="0">
                <a:solidFill>
                  <a:srgbClr val="C00000"/>
                </a:solidFill>
                <a:effectLst>
                  <a:outerShdw blurRad="38100" dist="38100" dir="2700000" algn="tl">
                    <a:srgbClr val="000000">
                      <a:alpha val="43137"/>
                    </a:srgbClr>
                  </a:outerShdw>
                </a:effectLst>
              </a:rPr>
              <a:t>область</a:t>
            </a:r>
            <a:endParaRPr lang="ru-RU" b="1" dirty="0">
              <a:solidFill>
                <a:srgbClr val="C00000"/>
              </a:solidFill>
              <a:effectLst>
                <a:outerShdw blurRad="38100" dist="38100" dir="2700000" algn="tl">
                  <a:srgbClr val="000000">
                    <a:alpha val="43137"/>
                  </a:srgbClr>
                </a:outerShdw>
              </a:effectLst>
            </a:endParaRPr>
          </a:p>
        </p:txBody>
      </p:sp>
      <p:sp>
        <p:nvSpPr>
          <p:cNvPr id="15" name="TextBox 14"/>
          <p:cNvSpPr txBox="1"/>
          <p:nvPr/>
        </p:nvSpPr>
        <p:spPr>
          <a:xfrm>
            <a:off x="2055572" y="4725144"/>
            <a:ext cx="356188" cy="707886"/>
          </a:xfrm>
          <a:prstGeom prst="rect">
            <a:avLst/>
          </a:prstGeom>
          <a:noFill/>
        </p:spPr>
        <p:txBody>
          <a:bodyPr wrap="none" rtlCol="0">
            <a:spAutoFit/>
          </a:bodyPr>
          <a:lstStyle/>
          <a:p>
            <a:r>
              <a:rPr lang="ru-RU" sz="4000" b="1" dirty="0" smtClean="0">
                <a:solidFill>
                  <a:srgbClr val="C00000"/>
                </a:solidFill>
                <a:effectLst>
                  <a:outerShdw blurRad="38100" dist="38100" dir="2700000" algn="tl">
                    <a:srgbClr val="000000">
                      <a:alpha val="43137"/>
                    </a:srgbClr>
                  </a:outerShdw>
                </a:effectLst>
                <a:sym typeface="Symbol"/>
              </a:rPr>
              <a:t></a:t>
            </a:r>
            <a:endParaRPr lang="ru-RU" sz="4000" b="1" dirty="0">
              <a:solidFill>
                <a:srgbClr val="C00000"/>
              </a:solidFill>
              <a:effectLst>
                <a:outerShdw blurRad="38100" dist="38100" dir="2700000" algn="tl">
                  <a:srgbClr val="000000">
                    <a:alpha val="43137"/>
                  </a:srgbClr>
                </a:outerShdw>
              </a:effectLst>
            </a:endParaRPr>
          </a:p>
        </p:txBody>
      </p:sp>
      <p:sp>
        <p:nvSpPr>
          <p:cNvPr id="16" name="TextBox 15"/>
          <p:cNvSpPr txBox="1"/>
          <p:nvPr/>
        </p:nvSpPr>
        <p:spPr>
          <a:xfrm>
            <a:off x="1315936" y="6146720"/>
            <a:ext cx="2728176" cy="369332"/>
          </a:xfrm>
          <a:prstGeom prst="rect">
            <a:avLst/>
          </a:prstGeom>
          <a:noFill/>
        </p:spPr>
        <p:txBody>
          <a:bodyPr wrap="square" rtlCol="0">
            <a:spAutoFit/>
          </a:bodyPr>
          <a:lstStyle/>
          <a:p>
            <a:r>
              <a:rPr lang="ru-RU" b="1" dirty="0" smtClean="0">
                <a:solidFill>
                  <a:srgbClr val="C00000"/>
                </a:solidFill>
                <a:effectLst>
                  <a:outerShdw blurRad="38100" dist="38100" dir="2700000" algn="tl">
                    <a:srgbClr val="000000">
                      <a:alpha val="43137"/>
                    </a:srgbClr>
                  </a:outerShdw>
                </a:effectLst>
              </a:rPr>
              <a:t>Оренбургская область</a:t>
            </a:r>
            <a:endParaRPr lang="ru-RU" b="1" dirty="0">
              <a:solidFill>
                <a:srgbClr val="C00000"/>
              </a:solidFill>
              <a:effectLst>
                <a:outerShdw blurRad="38100" dist="38100" dir="2700000" algn="tl">
                  <a:srgbClr val="000000">
                    <a:alpha val="43137"/>
                  </a:srgbClr>
                </a:outerShdw>
              </a:effectLst>
            </a:endParaRPr>
          </a:p>
        </p:txBody>
      </p:sp>
      <p:pic>
        <p:nvPicPr>
          <p:cNvPr id="17" name="Picture 7" descr="http://upload.wikimedia.org/wikipedia/commons/thumb/f/f0/World_Aids_Day_Ribbon.svg/150px-World_Aids_Day_Ribbon.svg.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178800" y="165100"/>
            <a:ext cx="714375" cy="1247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 name="TextBox 17"/>
          <p:cNvSpPr txBox="1"/>
          <p:nvPr/>
        </p:nvSpPr>
        <p:spPr>
          <a:xfrm>
            <a:off x="4139952" y="4881354"/>
            <a:ext cx="356188" cy="707886"/>
          </a:xfrm>
          <a:prstGeom prst="rect">
            <a:avLst/>
          </a:prstGeom>
          <a:noFill/>
        </p:spPr>
        <p:txBody>
          <a:bodyPr wrap="none" rtlCol="0">
            <a:spAutoFit/>
          </a:bodyPr>
          <a:lstStyle/>
          <a:p>
            <a:r>
              <a:rPr lang="ru-RU" sz="4000" b="1" dirty="0" smtClean="0">
                <a:solidFill>
                  <a:srgbClr val="C00000"/>
                </a:solidFill>
                <a:effectLst>
                  <a:outerShdw blurRad="38100" dist="38100" dir="2700000" algn="tl">
                    <a:srgbClr val="000000">
                      <a:alpha val="43137"/>
                    </a:srgbClr>
                  </a:outerShdw>
                </a:effectLst>
                <a:sym typeface="Symbol"/>
              </a:rPr>
              <a:t></a:t>
            </a:r>
            <a:endParaRPr lang="ru-RU" sz="4000" b="1" dirty="0">
              <a:solidFill>
                <a:srgbClr val="C00000"/>
              </a:solidFill>
              <a:effectLst>
                <a:outerShdw blurRad="38100" dist="38100" dir="2700000" algn="tl">
                  <a:srgbClr val="000000">
                    <a:alpha val="43137"/>
                  </a:srgbClr>
                </a:outerShdw>
              </a:effectLst>
            </a:endParaRPr>
          </a:p>
        </p:txBody>
      </p:sp>
      <p:sp>
        <p:nvSpPr>
          <p:cNvPr id="19" name="TextBox 18"/>
          <p:cNvSpPr txBox="1"/>
          <p:nvPr/>
        </p:nvSpPr>
        <p:spPr>
          <a:xfrm>
            <a:off x="3851920" y="6146720"/>
            <a:ext cx="2728176" cy="646331"/>
          </a:xfrm>
          <a:prstGeom prst="rect">
            <a:avLst/>
          </a:prstGeom>
          <a:noFill/>
        </p:spPr>
        <p:txBody>
          <a:bodyPr wrap="square" rtlCol="0">
            <a:spAutoFit/>
          </a:bodyPr>
          <a:lstStyle/>
          <a:p>
            <a:r>
              <a:rPr lang="ru-RU" b="1" dirty="0" smtClean="0">
                <a:solidFill>
                  <a:srgbClr val="C00000"/>
                </a:solidFill>
                <a:effectLst>
                  <a:outerShdw blurRad="38100" dist="38100" dir="2700000" algn="tl">
                    <a:srgbClr val="000000">
                      <a:alpha val="43137"/>
                    </a:srgbClr>
                  </a:outerShdw>
                </a:effectLst>
              </a:rPr>
              <a:t>Кемеровская</a:t>
            </a:r>
          </a:p>
          <a:p>
            <a:r>
              <a:rPr lang="ru-RU" b="1" dirty="0" smtClean="0">
                <a:solidFill>
                  <a:srgbClr val="C00000"/>
                </a:solidFill>
                <a:effectLst>
                  <a:outerShdw blurRad="38100" dist="38100" dir="2700000" algn="tl">
                    <a:srgbClr val="000000">
                      <a:alpha val="43137"/>
                    </a:srgbClr>
                  </a:outerShdw>
                </a:effectLst>
              </a:rPr>
              <a:t>область</a:t>
            </a:r>
            <a:endParaRPr lang="ru-RU" b="1" dirty="0">
              <a:solidFill>
                <a:srgbClr val="C00000"/>
              </a:solidFill>
              <a:effectLst>
                <a:outerShdw blurRad="38100" dist="38100" dir="2700000" algn="tl">
                  <a:srgbClr val="000000">
                    <a:alpha val="43137"/>
                  </a:srgbClr>
                </a:outerShdw>
              </a:effectLst>
            </a:endParaRPr>
          </a:p>
        </p:txBody>
      </p:sp>
      <p:sp>
        <p:nvSpPr>
          <p:cNvPr id="21" name="Прямоугольник 20"/>
          <p:cNvSpPr/>
          <p:nvPr/>
        </p:nvSpPr>
        <p:spPr>
          <a:xfrm>
            <a:off x="251520" y="44624"/>
            <a:ext cx="8712968" cy="1080120"/>
          </a:xfrm>
          <a:prstGeom prst="rect">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4800" dirty="0" smtClean="0">
                <a:solidFill>
                  <a:srgbClr val="C00000"/>
                </a:solidFill>
                <a:effectLst>
                  <a:outerShdw blurRad="38100" dist="38100" dir="2700000" algn="tl">
                    <a:srgbClr val="000000">
                      <a:alpha val="43137"/>
                    </a:srgbClr>
                  </a:outerShdw>
                </a:effectLst>
              </a:rPr>
              <a:t>ВИЧ в России</a:t>
            </a:r>
            <a:endParaRPr lang="ru-RU" sz="4800" dirty="0">
              <a:solidFill>
                <a:srgbClr val="C00000"/>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86705031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Прямоугольник 8"/>
          <p:cNvSpPr/>
          <p:nvPr/>
        </p:nvSpPr>
        <p:spPr>
          <a:xfrm>
            <a:off x="251520" y="44624"/>
            <a:ext cx="8712968" cy="1008112"/>
          </a:xfrm>
          <a:prstGeom prst="rect">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4800" dirty="0" smtClean="0">
                <a:solidFill>
                  <a:srgbClr val="C00000"/>
                </a:solidFill>
                <a:effectLst>
                  <a:outerShdw blurRad="38100" dist="38100" dir="2700000" algn="tl">
                    <a:srgbClr val="000000">
                      <a:alpha val="43137"/>
                    </a:srgbClr>
                  </a:outerShdw>
                </a:effectLst>
              </a:rPr>
              <a:t>ВИЧ Кировской области</a:t>
            </a:r>
            <a:endParaRPr lang="ru-RU" sz="4800" dirty="0">
              <a:solidFill>
                <a:srgbClr val="C00000"/>
              </a:solidFill>
              <a:effectLst>
                <a:outerShdw blurRad="38100" dist="38100" dir="2700000" algn="tl">
                  <a:srgbClr val="000000">
                    <a:alpha val="43137"/>
                  </a:srgbClr>
                </a:outerShdw>
              </a:effectLst>
            </a:endParaRPr>
          </a:p>
        </p:txBody>
      </p:sp>
      <p:sp>
        <p:nvSpPr>
          <p:cNvPr id="3" name="Объект 2"/>
          <p:cNvSpPr>
            <a:spLocks noGrp="1"/>
          </p:cNvSpPr>
          <p:nvPr>
            <p:ph idx="1"/>
          </p:nvPr>
        </p:nvSpPr>
        <p:spPr>
          <a:xfrm>
            <a:off x="457200" y="1412777"/>
            <a:ext cx="8229600" cy="5328592"/>
          </a:xfrm>
        </p:spPr>
        <p:txBody>
          <a:bodyPr>
            <a:normAutofit fontScale="92500" lnSpcReduction="20000"/>
          </a:bodyPr>
          <a:lstStyle/>
          <a:p>
            <a:pPr marL="0" indent="0">
              <a:buNone/>
            </a:pPr>
            <a:r>
              <a:rPr lang="ru-RU" dirty="0"/>
              <a:t>В Кировской области проживает боле 2 000 людей с ВИЧ. Ежемесячно от 15 до 20 случаев</a:t>
            </a:r>
          </a:p>
          <a:p>
            <a:pPr marL="0" indent="0">
              <a:buNone/>
            </a:pPr>
            <a:endParaRPr lang="ru-RU" sz="1100" b="1" dirty="0" smtClean="0"/>
          </a:p>
          <a:p>
            <a:pPr marL="0" indent="0">
              <a:buNone/>
            </a:pPr>
            <a:r>
              <a:rPr lang="ru-RU" b="1" dirty="0" smtClean="0"/>
              <a:t>Кто </a:t>
            </a:r>
            <a:r>
              <a:rPr lang="ru-RU" b="1" dirty="0"/>
              <a:t>эти люди? </a:t>
            </a:r>
          </a:p>
          <a:p>
            <a:pPr marL="0" indent="0">
              <a:buNone/>
            </a:pPr>
            <a:r>
              <a:rPr lang="ru-RU" dirty="0"/>
              <a:t>Мужчины – женщины? </a:t>
            </a:r>
          </a:p>
          <a:p>
            <a:pPr marL="0" indent="0">
              <a:buNone/>
            </a:pPr>
            <a:r>
              <a:rPr lang="ru-RU" dirty="0"/>
              <a:t>Работающие или безработные?</a:t>
            </a:r>
          </a:p>
          <a:p>
            <a:pPr marL="0" indent="0">
              <a:buNone/>
            </a:pPr>
            <a:r>
              <a:rPr lang="ru-RU" dirty="0"/>
              <a:t>Молодёжь или постарше?</a:t>
            </a:r>
          </a:p>
          <a:p>
            <a:pPr marL="0" indent="0">
              <a:buNone/>
            </a:pPr>
            <a:r>
              <a:rPr lang="ru-RU" b="1" dirty="0"/>
              <a:t>Как они заражаются?</a:t>
            </a:r>
          </a:p>
          <a:p>
            <a:pPr marL="0" indent="0">
              <a:buNone/>
            </a:pPr>
            <a:r>
              <a:rPr lang="ru-RU" dirty="0"/>
              <a:t>Наркотически или половой контакт?</a:t>
            </a:r>
          </a:p>
          <a:p>
            <a:pPr marL="0" indent="0">
              <a:buNone/>
            </a:pPr>
            <a:r>
              <a:rPr lang="ru-RU" dirty="0"/>
              <a:t>Почему так происходит. </a:t>
            </a:r>
            <a:endParaRPr lang="ru-RU" dirty="0" smtClean="0"/>
          </a:p>
          <a:p>
            <a:pPr marL="0" indent="0">
              <a:buNone/>
            </a:pPr>
            <a:r>
              <a:rPr lang="ru-RU" dirty="0" smtClean="0"/>
              <a:t>Ведь </a:t>
            </a:r>
            <a:r>
              <a:rPr lang="ru-RU" dirty="0"/>
              <a:t>все знают, что ВИЧ </a:t>
            </a:r>
            <a:r>
              <a:rPr lang="ru-RU" dirty="0" smtClean="0"/>
              <a:t>передаётся </a:t>
            </a:r>
            <a:r>
              <a:rPr lang="ru-RU" dirty="0"/>
              <a:t>через секс… </a:t>
            </a:r>
          </a:p>
          <a:p>
            <a:pPr marL="0" indent="0">
              <a:buNone/>
            </a:pPr>
            <a:endParaRPr lang="ru-RU" sz="1200" dirty="0" smtClean="0"/>
          </a:p>
          <a:p>
            <a:pPr marL="0" indent="0">
              <a:buNone/>
            </a:pPr>
            <a:r>
              <a:rPr lang="ru-RU" dirty="0" smtClean="0"/>
              <a:t>Чего </a:t>
            </a:r>
            <a:r>
              <a:rPr lang="ru-RU" dirty="0"/>
              <a:t>же не хватает, чтобы защитить себя от ВИЧ?</a:t>
            </a:r>
          </a:p>
        </p:txBody>
      </p:sp>
    </p:spTree>
    <p:extLst>
      <p:ext uri="{BB962C8B-B14F-4D97-AF65-F5344CB8AC3E}">
        <p14:creationId xmlns:p14="http://schemas.microsoft.com/office/powerpoint/2010/main" val="85169580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2" descr="http://www.isan.troitsk.ru/dms/people/naumov/lebyajie/info/kir_obl_map.gif"/>
          <p:cNvPicPr>
            <a:picLocks noChangeAspect="1" noChangeArrowheads="1"/>
          </p:cNvPicPr>
          <p:nvPr/>
        </p:nvPicPr>
        <p:blipFill>
          <a:blip r:embed="rId3">
            <a:extLst>
              <a:ext uri="{BEBA8EAE-BF5A-486C-A8C5-ECC9F3942E4B}">
                <a14:imgProps xmlns:a14="http://schemas.microsoft.com/office/drawing/2010/main">
                  <a14:imgLayer r:embed="rId4">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1043608" y="404664"/>
            <a:ext cx="6429375" cy="6046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p:cNvSpPr txBox="1"/>
          <p:nvPr/>
        </p:nvSpPr>
        <p:spPr>
          <a:xfrm>
            <a:off x="5940152" y="428625"/>
            <a:ext cx="372218" cy="769441"/>
          </a:xfrm>
          <a:prstGeom prst="rect">
            <a:avLst/>
          </a:prstGeom>
          <a:noFill/>
        </p:spPr>
        <p:txBody>
          <a:bodyPr wrap="none" rtlCol="0">
            <a:spAutoFit/>
          </a:bodyPr>
          <a:lstStyle/>
          <a:p>
            <a:r>
              <a:rPr lang="ru-RU" sz="4400" b="1" dirty="0" smtClean="0">
                <a:solidFill>
                  <a:srgbClr val="C00000"/>
                </a:solidFill>
                <a:effectLst>
                  <a:outerShdw blurRad="38100" dist="38100" dir="2700000" algn="tl">
                    <a:srgbClr val="000000">
                      <a:alpha val="43137"/>
                    </a:srgbClr>
                  </a:outerShdw>
                </a:effectLst>
                <a:sym typeface="Symbol"/>
              </a:rPr>
              <a:t></a:t>
            </a:r>
            <a:endParaRPr lang="ru-RU" sz="4400" b="1" dirty="0">
              <a:solidFill>
                <a:srgbClr val="C00000"/>
              </a:solidFill>
              <a:effectLst>
                <a:outerShdw blurRad="38100" dist="38100" dir="2700000" algn="tl">
                  <a:srgbClr val="000000">
                    <a:alpha val="43137"/>
                  </a:srgbClr>
                </a:outerShdw>
              </a:effectLst>
            </a:endParaRPr>
          </a:p>
        </p:txBody>
      </p:sp>
      <p:sp>
        <p:nvSpPr>
          <p:cNvPr id="6" name="TextBox 5"/>
          <p:cNvSpPr txBox="1"/>
          <p:nvPr/>
        </p:nvSpPr>
        <p:spPr>
          <a:xfrm>
            <a:off x="6191744" y="539388"/>
            <a:ext cx="1987056" cy="369332"/>
          </a:xfrm>
          <a:prstGeom prst="rect">
            <a:avLst/>
          </a:prstGeom>
          <a:solidFill>
            <a:schemeClr val="bg1"/>
          </a:solidFill>
        </p:spPr>
        <p:txBody>
          <a:bodyPr wrap="square" rtlCol="0">
            <a:spAutoFit/>
          </a:bodyPr>
          <a:lstStyle/>
          <a:p>
            <a:r>
              <a:rPr lang="ru-RU" b="1" dirty="0" smtClean="0">
                <a:effectLst>
                  <a:outerShdw blurRad="38100" dist="38100" dir="2700000" algn="tl">
                    <a:srgbClr val="000000">
                      <a:alpha val="43137"/>
                    </a:srgbClr>
                  </a:outerShdw>
                </a:effectLst>
              </a:rPr>
              <a:t>Пермский край</a:t>
            </a:r>
            <a:endParaRPr lang="ru-RU" b="1" dirty="0">
              <a:effectLst>
                <a:outerShdw blurRad="38100" dist="38100" dir="2700000" algn="tl">
                  <a:srgbClr val="000000">
                    <a:alpha val="43137"/>
                  </a:srgbClr>
                </a:outerShdw>
              </a:effectLst>
            </a:endParaRPr>
          </a:p>
        </p:txBody>
      </p:sp>
      <p:pic>
        <p:nvPicPr>
          <p:cNvPr id="9" name="Picture 7" descr="http://upload.wikimedia.org/wikipedia/commons/thumb/f/f0/World_Aids_Day_Ribbon.svg/150px-World_Aids_Day_Ribbon.svg.p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178800" y="165100"/>
            <a:ext cx="714375" cy="1247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TextBox 10"/>
          <p:cNvSpPr txBox="1"/>
          <p:nvPr/>
        </p:nvSpPr>
        <p:spPr>
          <a:xfrm>
            <a:off x="35496" y="4427820"/>
            <a:ext cx="2664296" cy="369332"/>
          </a:xfrm>
          <a:prstGeom prst="rect">
            <a:avLst/>
          </a:prstGeom>
          <a:solidFill>
            <a:schemeClr val="bg1"/>
          </a:solidFill>
        </p:spPr>
        <p:txBody>
          <a:bodyPr wrap="square" rtlCol="0">
            <a:spAutoFit/>
          </a:bodyPr>
          <a:lstStyle/>
          <a:p>
            <a:r>
              <a:rPr lang="ru-RU" b="1" dirty="0" smtClean="0">
                <a:effectLst>
                  <a:outerShdw blurRad="38100" dist="38100" dir="2700000" algn="tl">
                    <a:srgbClr val="000000">
                      <a:alpha val="43137"/>
                    </a:srgbClr>
                  </a:outerShdw>
                </a:effectLst>
              </a:rPr>
              <a:t>Нижегородская область</a:t>
            </a:r>
            <a:endParaRPr lang="ru-RU" b="1" dirty="0">
              <a:effectLst>
                <a:outerShdw blurRad="38100" dist="38100" dir="2700000" algn="tl">
                  <a:srgbClr val="000000">
                    <a:alpha val="43137"/>
                  </a:srgbClr>
                </a:outerShdw>
              </a:effectLst>
            </a:endParaRPr>
          </a:p>
        </p:txBody>
      </p:sp>
      <p:sp>
        <p:nvSpPr>
          <p:cNvPr id="2" name="Прямоугольник 1"/>
          <p:cNvSpPr/>
          <p:nvPr/>
        </p:nvSpPr>
        <p:spPr>
          <a:xfrm>
            <a:off x="1276434" y="4773488"/>
            <a:ext cx="775286" cy="19134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2" name="Прямоугольник 11"/>
          <p:cNvSpPr/>
          <p:nvPr/>
        </p:nvSpPr>
        <p:spPr>
          <a:xfrm>
            <a:off x="6191744" y="908720"/>
            <a:ext cx="775286" cy="19134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3" name="TextBox 12"/>
          <p:cNvSpPr txBox="1"/>
          <p:nvPr/>
        </p:nvSpPr>
        <p:spPr>
          <a:xfrm>
            <a:off x="3665064" y="6008890"/>
            <a:ext cx="1987056" cy="646331"/>
          </a:xfrm>
          <a:prstGeom prst="rect">
            <a:avLst/>
          </a:prstGeom>
          <a:solidFill>
            <a:schemeClr val="bg1"/>
          </a:solidFill>
        </p:spPr>
        <p:txBody>
          <a:bodyPr wrap="square" rtlCol="0">
            <a:spAutoFit/>
          </a:bodyPr>
          <a:lstStyle/>
          <a:p>
            <a:pPr algn="ctr"/>
            <a:r>
              <a:rPr lang="ru-RU" b="1" dirty="0" smtClean="0">
                <a:effectLst>
                  <a:outerShdw blurRad="38100" dist="38100" dir="2700000" algn="tl">
                    <a:srgbClr val="000000">
                      <a:alpha val="43137"/>
                    </a:srgbClr>
                  </a:outerShdw>
                </a:effectLst>
              </a:rPr>
              <a:t>Республика</a:t>
            </a:r>
          </a:p>
          <a:p>
            <a:pPr algn="ctr"/>
            <a:r>
              <a:rPr lang="ru-RU" b="1" dirty="0" smtClean="0">
                <a:effectLst>
                  <a:outerShdw blurRad="38100" dist="38100" dir="2700000" algn="tl">
                    <a:srgbClr val="000000">
                      <a:alpha val="43137"/>
                    </a:srgbClr>
                  </a:outerShdw>
                </a:effectLst>
              </a:rPr>
              <a:t>Татарстан</a:t>
            </a:r>
            <a:endParaRPr lang="ru-RU" b="1" dirty="0">
              <a:effectLst>
                <a:outerShdw blurRad="38100" dist="38100" dir="2700000" algn="tl">
                  <a:srgbClr val="000000">
                    <a:alpha val="43137"/>
                  </a:srgbClr>
                </a:outerShdw>
              </a:effectLst>
            </a:endParaRPr>
          </a:p>
        </p:txBody>
      </p:sp>
      <p:sp>
        <p:nvSpPr>
          <p:cNvPr id="7" name="TextBox 6"/>
          <p:cNvSpPr txBox="1"/>
          <p:nvPr/>
        </p:nvSpPr>
        <p:spPr>
          <a:xfrm>
            <a:off x="5233452" y="5988991"/>
            <a:ext cx="372218" cy="769441"/>
          </a:xfrm>
          <a:prstGeom prst="rect">
            <a:avLst/>
          </a:prstGeom>
          <a:noFill/>
        </p:spPr>
        <p:txBody>
          <a:bodyPr wrap="none" rtlCol="0">
            <a:spAutoFit/>
          </a:bodyPr>
          <a:lstStyle/>
          <a:p>
            <a:r>
              <a:rPr lang="ru-RU" sz="4400" b="1" dirty="0" smtClean="0">
                <a:solidFill>
                  <a:srgbClr val="C00000"/>
                </a:solidFill>
                <a:effectLst>
                  <a:outerShdw blurRad="38100" dist="38100" dir="2700000" algn="tl">
                    <a:srgbClr val="000000">
                      <a:alpha val="43137"/>
                    </a:srgbClr>
                  </a:outerShdw>
                </a:effectLst>
                <a:sym typeface="Symbol"/>
              </a:rPr>
              <a:t></a:t>
            </a:r>
            <a:endParaRPr lang="ru-RU" sz="4400" b="1" dirty="0">
              <a:solidFill>
                <a:srgbClr val="C00000"/>
              </a:solidFill>
              <a:effectLst>
                <a:outerShdw blurRad="38100" dist="38100" dir="2700000" algn="tl">
                  <a:srgbClr val="000000">
                    <a:alpha val="43137"/>
                  </a:srgbClr>
                </a:outerShdw>
              </a:effectLst>
            </a:endParaRPr>
          </a:p>
        </p:txBody>
      </p:sp>
      <p:sp>
        <p:nvSpPr>
          <p:cNvPr id="8" name="TextBox 7"/>
          <p:cNvSpPr txBox="1"/>
          <p:nvPr/>
        </p:nvSpPr>
        <p:spPr>
          <a:xfrm>
            <a:off x="1296953" y="4612486"/>
            <a:ext cx="372218" cy="769441"/>
          </a:xfrm>
          <a:prstGeom prst="rect">
            <a:avLst/>
          </a:prstGeom>
          <a:noFill/>
        </p:spPr>
        <p:txBody>
          <a:bodyPr wrap="none" rtlCol="0">
            <a:spAutoFit/>
          </a:bodyPr>
          <a:lstStyle/>
          <a:p>
            <a:r>
              <a:rPr lang="ru-RU" sz="4400" b="1" dirty="0" smtClean="0">
                <a:solidFill>
                  <a:srgbClr val="C00000"/>
                </a:solidFill>
                <a:effectLst>
                  <a:outerShdw blurRad="38100" dist="38100" dir="2700000" algn="tl">
                    <a:srgbClr val="000000">
                      <a:alpha val="43137"/>
                    </a:srgbClr>
                  </a:outerShdw>
                </a:effectLst>
                <a:sym typeface="Symbol"/>
              </a:rPr>
              <a:t></a:t>
            </a:r>
            <a:endParaRPr lang="ru-RU" sz="4400" b="1" dirty="0">
              <a:solidFill>
                <a:srgbClr val="C00000"/>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206976431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Текст 4"/>
          <p:cNvSpPr>
            <a:spLocks noGrp="1"/>
          </p:cNvSpPr>
          <p:nvPr>
            <p:ph type="body" idx="1"/>
          </p:nvPr>
        </p:nvSpPr>
        <p:spPr>
          <a:xfrm>
            <a:off x="467544" y="1235893"/>
            <a:ext cx="4040188" cy="639762"/>
          </a:xfrm>
        </p:spPr>
        <p:txBody>
          <a:bodyPr>
            <a:normAutofit/>
          </a:bodyPr>
          <a:lstStyle/>
          <a:p>
            <a:r>
              <a:rPr lang="ru-RU" dirty="0" smtClean="0"/>
              <a:t>В России чаще</a:t>
            </a:r>
            <a:endParaRPr lang="ru-RU" dirty="0"/>
          </a:p>
        </p:txBody>
      </p:sp>
      <p:sp>
        <p:nvSpPr>
          <p:cNvPr id="3" name="Объект 2"/>
          <p:cNvSpPr>
            <a:spLocks noGrp="1"/>
          </p:cNvSpPr>
          <p:nvPr>
            <p:ph sz="half" idx="2"/>
          </p:nvPr>
        </p:nvSpPr>
        <p:spPr>
          <a:xfrm>
            <a:off x="467544" y="1955973"/>
            <a:ext cx="4040188" cy="4425355"/>
          </a:xfrm>
        </p:spPr>
        <p:txBody>
          <a:bodyPr>
            <a:normAutofit fontScale="85000" lnSpcReduction="20000"/>
          </a:bodyPr>
          <a:lstStyle/>
          <a:p>
            <a:r>
              <a:rPr lang="ru-RU" dirty="0" smtClean="0"/>
              <a:t>Мужчина или женщина в возрасте  30–49 </a:t>
            </a:r>
            <a:r>
              <a:rPr lang="ru-RU" dirty="0"/>
              <a:t>лет (</a:t>
            </a:r>
            <a:r>
              <a:rPr lang="ru-RU" dirty="0" smtClean="0"/>
              <a:t>71,4% </a:t>
            </a:r>
            <a:r>
              <a:rPr lang="ru-RU" dirty="0"/>
              <a:t>новых </a:t>
            </a:r>
            <a:r>
              <a:rPr lang="ru-RU" dirty="0" smtClean="0"/>
              <a:t>случаев)</a:t>
            </a:r>
          </a:p>
          <a:p>
            <a:r>
              <a:rPr lang="ru-RU" dirty="0" smtClean="0"/>
              <a:t>Мужчины составляли </a:t>
            </a:r>
            <a:r>
              <a:rPr lang="ru-RU" dirty="0"/>
              <a:t>62,6% среди всех зарегистрированных  случаев </a:t>
            </a:r>
            <a:r>
              <a:rPr lang="ru-RU" dirty="0" smtClean="0"/>
              <a:t>заболевания</a:t>
            </a:r>
          </a:p>
          <a:p>
            <a:r>
              <a:rPr lang="ru-RU" dirty="0"/>
              <a:t>65,0</a:t>
            </a:r>
            <a:r>
              <a:rPr lang="ru-RU" dirty="0" smtClean="0"/>
              <a:t>% - незащищённые сексуальные контакты</a:t>
            </a:r>
          </a:p>
          <a:p>
            <a:r>
              <a:rPr lang="ru-RU" dirty="0"/>
              <a:t>За весь период наблюдения к </a:t>
            </a:r>
            <a:r>
              <a:rPr lang="ru-RU" dirty="0" smtClean="0"/>
              <a:t>31 декабря 2020 </a:t>
            </a:r>
            <a:r>
              <a:rPr lang="ru-RU" dirty="0"/>
              <a:t>года в Российской Федерации родилось </a:t>
            </a:r>
            <a:r>
              <a:rPr lang="ru-RU" dirty="0" smtClean="0"/>
              <a:t>218</a:t>
            </a:r>
            <a:r>
              <a:rPr lang="ru-RU" dirty="0"/>
              <a:t> </a:t>
            </a:r>
            <a:r>
              <a:rPr lang="ru-RU" dirty="0" smtClean="0"/>
              <a:t>956 </a:t>
            </a:r>
            <a:r>
              <a:rPr lang="ru-RU" dirty="0"/>
              <a:t>живых детей от инфицированных ВИЧ матерей, у 11 </a:t>
            </a:r>
            <a:r>
              <a:rPr lang="ru-RU" dirty="0" smtClean="0"/>
              <a:t>724 из </a:t>
            </a:r>
            <a:r>
              <a:rPr lang="ru-RU" dirty="0"/>
              <a:t>них была подтверждена ВИЧ-инфекция (5,4%).</a:t>
            </a:r>
          </a:p>
        </p:txBody>
      </p:sp>
      <p:sp>
        <p:nvSpPr>
          <p:cNvPr id="6" name="Текст 5"/>
          <p:cNvSpPr>
            <a:spLocks noGrp="1"/>
          </p:cNvSpPr>
          <p:nvPr>
            <p:ph type="body" sz="quarter" idx="3"/>
          </p:nvPr>
        </p:nvSpPr>
        <p:spPr>
          <a:xfrm>
            <a:off x="4655369" y="1235893"/>
            <a:ext cx="4041775" cy="639762"/>
          </a:xfrm>
        </p:spPr>
        <p:txBody>
          <a:bodyPr>
            <a:normAutofit/>
          </a:bodyPr>
          <a:lstStyle/>
          <a:p>
            <a:r>
              <a:rPr lang="ru-RU" dirty="0" smtClean="0"/>
              <a:t>В Кировской области</a:t>
            </a:r>
            <a:endParaRPr lang="ru-RU" dirty="0"/>
          </a:p>
        </p:txBody>
      </p:sp>
      <p:sp>
        <p:nvSpPr>
          <p:cNvPr id="7" name="Объект 6"/>
          <p:cNvSpPr>
            <a:spLocks noGrp="1"/>
          </p:cNvSpPr>
          <p:nvPr>
            <p:ph sz="quarter" idx="4"/>
          </p:nvPr>
        </p:nvSpPr>
        <p:spPr>
          <a:xfrm>
            <a:off x="4655369" y="1955973"/>
            <a:ext cx="4041775" cy="4425355"/>
          </a:xfrm>
        </p:spPr>
        <p:txBody>
          <a:bodyPr>
            <a:normAutofit/>
          </a:bodyPr>
          <a:lstStyle/>
          <a:p>
            <a:r>
              <a:rPr lang="ru-RU" dirty="0" smtClean="0"/>
              <a:t>Мужчина или женщина в возрасте 30-44 лет (62,4%)</a:t>
            </a:r>
          </a:p>
          <a:p>
            <a:r>
              <a:rPr lang="ru-RU" dirty="0" smtClean="0"/>
              <a:t>Мужчины составляли 66%</a:t>
            </a:r>
          </a:p>
          <a:p>
            <a:r>
              <a:rPr lang="ru-RU" dirty="0" smtClean="0"/>
              <a:t>74,6% - заразившиеся при незащищенном сексуальном контакте</a:t>
            </a:r>
          </a:p>
          <a:p>
            <a:r>
              <a:rPr lang="ru-RU" dirty="0" smtClean="0"/>
              <a:t>Родилось от ВИЧ+ мам – 415 детей, ВИЧ-инфекция подтверждена у 15 (3,6%)</a:t>
            </a:r>
            <a:endParaRPr lang="ru-RU" dirty="0"/>
          </a:p>
        </p:txBody>
      </p:sp>
      <p:sp>
        <p:nvSpPr>
          <p:cNvPr id="4" name="TextBox 3"/>
          <p:cNvSpPr txBox="1"/>
          <p:nvPr/>
        </p:nvSpPr>
        <p:spPr>
          <a:xfrm>
            <a:off x="1934701" y="6093296"/>
            <a:ext cx="6916573" cy="646331"/>
          </a:xfrm>
          <a:prstGeom prst="rect">
            <a:avLst/>
          </a:prstGeom>
          <a:noFill/>
        </p:spPr>
        <p:txBody>
          <a:bodyPr wrap="none" rtlCol="0">
            <a:spAutoFit/>
          </a:bodyPr>
          <a:lstStyle/>
          <a:p>
            <a:pPr algn="r"/>
            <a:r>
              <a:rPr lang="ru-RU" b="1" dirty="0" smtClean="0">
                <a:solidFill>
                  <a:schemeClr val="accent2">
                    <a:lumMod val="50000"/>
                  </a:schemeClr>
                </a:solidFill>
                <a:effectLst>
                  <a:outerShdw blurRad="38100" dist="38100" dir="2700000" algn="tl">
                    <a:srgbClr val="000000">
                      <a:alpha val="43137"/>
                    </a:srgbClr>
                  </a:outerShdw>
                </a:effectLst>
              </a:rPr>
              <a:t>Диагноз в возрасте </a:t>
            </a:r>
            <a:r>
              <a:rPr lang="ru-RU" b="1" dirty="0">
                <a:solidFill>
                  <a:schemeClr val="accent2">
                    <a:lumMod val="50000"/>
                  </a:schemeClr>
                </a:solidFill>
                <a:effectLst>
                  <a:outerShdw blurRad="38100" dist="38100" dir="2700000" algn="tl">
                    <a:srgbClr val="000000">
                      <a:alpha val="43137"/>
                    </a:srgbClr>
                  </a:outerShdw>
                </a:effectLst>
              </a:rPr>
              <a:t>50 лет и старше был установлен у </a:t>
            </a:r>
            <a:r>
              <a:rPr lang="ru-RU" b="1" dirty="0" smtClean="0">
                <a:solidFill>
                  <a:schemeClr val="accent2">
                    <a:lumMod val="50000"/>
                  </a:schemeClr>
                </a:solidFill>
                <a:effectLst>
                  <a:outerShdw blurRad="38100" dist="38100" dir="2700000" algn="tl">
                    <a:srgbClr val="000000">
                      <a:alpha val="43137"/>
                    </a:srgbClr>
                  </a:outerShdw>
                </a:effectLst>
              </a:rPr>
              <a:t>133 </a:t>
            </a:r>
            <a:r>
              <a:rPr lang="ru-RU" b="1" dirty="0">
                <a:solidFill>
                  <a:schemeClr val="accent2">
                    <a:lumMod val="50000"/>
                  </a:schemeClr>
                </a:solidFill>
                <a:effectLst>
                  <a:outerShdw blurRad="38100" dist="38100" dir="2700000" algn="tl">
                    <a:srgbClr val="000000">
                      <a:alpha val="43137"/>
                    </a:srgbClr>
                  </a:outerShdw>
                </a:effectLst>
              </a:rPr>
              <a:t>человек; </a:t>
            </a:r>
            <a:endParaRPr lang="ru-RU" b="1" dirty="0" smtClean="0">
              <a:solidFill>
                <a:schemeClr val="accent2">
                  <a:lumMod val="50000"/>
                </a:schemeClr>
              </a:solidFill>
              <a:effectLst>
                <a:outerShdw blurRad="38100" dist="38100" dir="2700000" algn="tl">
                  <a:srgbClr val="000000">
                    <a:alpha val="43137"/>
                  </a:srgbClr>
                </a:outerShdw>
              </a:effectLst>
            </a:endParaRPr>
          </a:p>
          <a:p>
            <a:pPr algn="r"/>
            <a:r>
              <a:rPr lang="ru-RU" b="1" dirty="0" smtClean="0">
                <a:solidFill>
                  <a:schemeClr val="accent2">
                    <a:lumMod val="50000"/>
                  </a:schemeClr>
                </a:solidFill>
                <a:effectLst>
                  <a:outerShdw blurRad="38100" dist="38100" dir="2700000" algn="tl">
                    <a:srgbClr val="000000">
                      <a:alpha val="43137"/>
                    </a:srgbClr>
                  </a:outerShdw>
                </a:effectLst>
              </a:rPr>
              <a:t>из них </a:t>
            </a:r>
            <a:r>
              <a:rPr lang="ru-RU" b="1" dirty="0">
                <a:solidFill>
                  <a:schemeClr val="accent2">
                    <a:lumMod val="50000"/>
                  </a:schemeClr>
                </a:solidFill>
                <a:effectLst>
                  <a:outerShdw blurRad="38100" dist="38100" dir="2700000" algn="tl">
                    <a:srgbClr val="000000">
                      <a:alpha val="43137"/>
                    </a:srgbClr>
                  </a:outerShdw>
                </a:effectLst>
              </a:rPr>
              <a:t>у </a:t>
            </a:r>
            <a:r>
              <a:rPr lang="ru-RU" b="1" dirty="0" smtClean="0">
                <a:solidFill>
                  <a:schemeClr val="accent2">
                    <a:lumMod val="50000"/>
                  </a:schemeClr>
                </a:solidFill>
                <a:effectLst>
                  <a:outerShdw blurRad="38100" dist="38100" dir="2700000" algn="tl">
                    <a:srgbClr val="000000">
                      <a:alpha val="43137"/>
                    </a:srgbClr>
                  </a:outerShdw>
                </a:effectLst>
              </a:rPr>
              <a:t>16 пациентов в 2020 году</a:t>
            </a:r>
          </a:p>
        </p:txBody>
      </p:sp>
      <p:pic>
        <p:nvPicPr>
          <p:cNvPr id="8" name="Picture 7" descr="http://upload.wikimedia.org/wikipedia/commons/thumb/f/f0/World_Aids_Day_Ribbon.svg/150px-World_Aids_Day_Ribbon.svg.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178800" y="165100"/>
            <a:ext cx="714375" cy="1247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Прямоугольник 9"/>
          <p:cNvSpPr/>
          <p:nvPr/>
        </p:nvSpPr>
        <p:spPr>
          <a:xfrm>
            <a:off x="251520" y="44624"/>
            <a:ext cx="8712968" cy="1368152"/>
          </a:xfrm>
          <a:prstGeom prst="rect">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4800" dirty="0" smtClean="0">
                <a:solidFill>
                  <a:srgbClr val="C00000"/>
                </a:solidFill>
                <a:effectLst>
                  <a:outerShdw blurRad="38100" dist="38100" dir="2700000" algn="tl">
                    <a:srgbClr val="000000">
                      <a:alpha val="43137"/>
                    </a:srgbClr>
                  </a:outerShdw>
                </a:effectLst>
              </a:rPr>
              <a:t>ВИЧ: статистика заражения</a:t>
            </a:r>
            <a:endParaRPr lang="ru-RU" sz="4800" dirty="0">
              <a:solidFill>
                <a:srgbClr val="C00000"/>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29035317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1600200"/>
            <a:ext cx="8229600" cy="4925144"/>
          </a:xfrm>
        </p:spPr>
        <p:txBody>
          <a:bodyPr>
            <a:normAutofit fontScale="77500" lnSpcReduction="20000"/>
          </a:bodyPr>
          <a:lstStyle/>
          <a:p>
            <a:pPr marL="0" indent="0">
              <a:buNone/>
            </a:pPr>
            <a:r>
              <a:rPr lang="ru-RU" dirty="0" smtClean="0"/>
              <a:t>В России:</a:t>
            </a:r>
          </a:p>
          <a:p>
            <a:r>
              <a:rPr lang="ru-RU" dirty="0"/>
              <a:t>Подростки 15-17 лет составляют 39</a:t>
            </a:r>
            <a:r>
              <a:rPr lang="ru-RU" dirty="0" smtClean="0"/>
              <a:t>% среди </a:t>
            </a:r>
            <a:r>
              <a:rPr lang="ru-RU" dirty="0"/>
              <a:t>детей, живущих с ВИЧ </a:t>
            </a:r>
            <a:r>
              <a:rPr lang="ru-RU" dirty="0" smtClean="0"/>
              <a:t>(всего детей 11 </a:t>
            </a:r>
            <a:r>
              <a:rPr lang="ru-RU" dirty="0"/>
              <a:t>724</a:t>
            </a:r>
            <a:r>
              <a:rPr lang="ru-RU" dirty="0" smtClean="0"/>
              <a:t>)</a:t>
            </a:r>
          </a:p>
          <a:p>
            <a:r>
              <a:rPr lang="ru-RU" dirty="0" smtClean="0"/>
              <a:t>Доля </a:t>
            </a:r>
            <a:r>
              <a:rPr lang="ru-RU" dirty="0"/>
              <a:t>подростков и </a:t>
            </a:r>
            <a:r>
              <a:rPr lang="ru-RU" dirty="0" err="1"/>
              <a:t>молодежи</a:t>
            </a:r>
            <a:r>
              <a:rPr lang="ru-RU" dirty="0"/>
              <a:t> в возрасте 15 – 20 лет </a:t>
            </a:r>
            <a:r>
              <a:rPr lang="ru-RU" dirty="0" smtClean="0"/>
              <a:t>получивших диагноз в </a:t>
            </a:r>
            <a:r>
              <a:rPr lang="ru-RU" dirty="0"/>
              <a:t>2020 г. составила 0,8</a:t>
            </a:r>
            <a:r>
              <a:rPr lang="ru-RU" dirty="0" smtClean="0"/>
              <a:t>%</a:t>
            </a:r>
            <a:endParaRPr lang="ru-RU" dirty="0" smtClean="0"/>
          </a:p>
          <a:p>
            <a:pPr marL="0" indent="0">
              <a:buNone/>
            </a:pPr>
            <a:r>
              <a:rPr lang="ru-RU" dirty="0" smtClean="0"/>
              <a:t>В КО в возрастной </a:t>
            </a:r>
            <a:r>
              <a:rPr lang="ru-RU" dirty="0"/>
              <a:t>группе 15-24 года было зарегистрировано: </a:t>
            </a:r>
            <a:endParaRPr lang="ru-RU" dirty="0" smtClean="0"/>
          </a:p>
          <a:p>
            <a:r>
              <a:rPr lang="ru-RU" dirty="0" smtClean="0"/>
              <a:t>в </a:t>
            </a:r>
            <a:r>
              <a:rPr lang="ru-RU" dirty="0"/>
              <a:t>2018 – 18 человек (1 студент вуза), </a:t>
            </a:r>
            <a:endParaRPr lang="ru-RU" dirty="0" smtClean="0"/>
          </a:p>
          <a:p>
            <a:r>
              <a:rPr lang="ru-RU" dirty="0" smtClean="0"/>
              <a:t>в </a:t>
            </a:r>
            <a:r>
              <a:rPr lang="ru-RU" dirty="0"/>
              <a:t>2019 – 15 человек (1 студент вуза, 1 - </a:t>
            </a:r>
            <a:r>
              <a:rPr lang="ru-RU" dirty="0" err="1"/>
              <a:t>ссуза</a:t>
            </a:r>
            <a:r>
              <a:rPr lang="ru-RU" dirty="0"/>
              <a:t>, 1 учащийся школы); </a:t>
            </a:r>
            <a:endParaRPr lang="ru-RU" dirty="0" smtClean="0"/>
          </a:p>
          <a:p>
            <a:r>
              <a:rPr lang="ru-RU" dirty="0" smtClean="0"/>
              <a:t>2020 год </a:t>
            </a:r>
            <a:r>
              <a:rPr lang="ru-RU" dirty="0"/>
              <a:t>- </a:t>
            </a:r>
            <a:r>
              <a:rPr lang="ru-RU" dirty="0" smtClean="0"/>
              <a:t>12 </a:t>
            </a:r>
            <a:r>
              <a:rPr lang="ru-RU" dirty="0"/>
              <a:t>человек (2 учащиеся школ, 1 студент </a:t>
            </a:r>
            <a:r>
              <a:rPr lang="ru-RU" dirty="0" err="1"/>
              <a:t>ссуза</a:t>
            </a:r>
            <a:r>
              <a:rPr lang="ru-RU" dirty="0" smtClean="0"/>
              <a:t>). </a:t>
            </a:r>
          </a:p>
          <a:p>
            <a:r>
              <a:rPr lang="ru-RU" dirty="0" smtClean="0"/>
              <a:t>За </a:t>
            </a:r>
            <a:r>
              <a:rPr lang="ru-RU" dirty="0"/>
              <a:t>весь период регистрации (с 1989 года) – 344 </a:t>
            </a:r>
            <a:r>
              <a:rPr lang="ru-RU" dirty="0" smtClean="0"/>
              <a:t>человека </a:t>
            </a:r>
            <a:r>
              <a:rPr lang="ru-RU" dirty="0"/>
              <a:t>(29 студентов вузов, 15 студентов </a:t>
            </a:r>
            <a:r>
              <a:rPr lang="ru-RU" dirty="0" err="1"/>
              <a:t>ссузов</a:t>
            </a:r>
            <a:r>
              <a:rPr lang="ru-RU" dirty="0"/>
              <a:t> и 10 школьников). </a:t>
            </a:r>
          </a:p>
        </p:txBody>
      </p:sp>
      <p:pic>
        <p:nvPicPr>
          <p:cNvPr id="4" name="Picture 7" descr="http://upload.wikimedia.org/wikipedia/commons/thumb/f/f0/World_Aids_Day_Ribbon.svg/150px-World_Aids_Day_Ribbon.svg.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15164" y="93663"/>
            <a:ext cx="549275" cy="958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Прямоугольник 5"/>
          <p:cNvSpPr/>
          <p:nvPr/>
        </p:nvSpPr>
        <p:spPr>
          <a:xfrm>
            <a:off x="251520" y="44624"/>
            <a:ext cx="8712968" cy="1368152"/>
          </a:xfrm>
          <a:prstGeom prst="rect">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4800" dirty="0" smtClean="0">
                <a:solidFill>
                  <a:srgbClr val="C00000"/>
                </a:solidFill>
                <a:effectLst>
                  <a:outerShdw blurRad="38100" dist="38100" dir="2700000" algn="tl">
                    <a:srgbClr val="000000">
                      <a:alpha val="43137"/>
                    </a:srgbClr>
                  </a:outerShdw>
                </a:effectLst>
              </a:rPr>
              <a:t>Немного о </a:t>
            </a:r>
            <a:r>
              <a:rPr lang="ru-RU" sz="4800" dirty="0" err="1" smtClean="0">
                <a:solidFill>
                  <a:srgbClr val="C00000"/>
                </a:solidFill>
                <a:effectLst>
                  <a:outerShdw blurRad="38100" dist="38100" dir="2700000" algn="tl">
                    <a:srgbClr val="000000">
                      <a:alpha val="43137"/>
                    </a:srgbClr>
                  </a:outerShdw>
                </a:effectLst>
              </a:rPr>
              <a:t>молодежи</a:t>
            </a:r>
            <a:endParaRPr lang="ru-RU" sz="4800" dirty="0">
              <a:solidFill>
                <a:srgbClr val="C00000"/>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483352290"/>
      </p:ext>
    </p:extLst>
  </p:cSld>
  <p:clrMapOvr>
    <a:masterClrMapping/>
  </p:clrMapOvr>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117</TotalTime>
  <Words>2175</Words>
  <Application>Microsoft Office PowerPoint</Application>
  <PresentationFormat>Экран (4:3)</PresentationFormat>
  <Paragraphs>369</Paragraphs>
  <Slides>46</Slides>
  <Notes>2</Notes>
  <HiddenSlides>0</HiddenSlides>
  <MMClips>0</MMClips>
  <ScaleCrop>false</ScaleCrop>
  <HeadingPairs>
    <vt:vector size="4" baseType="variant">
      <vt:variant>
        <vt:lpstr>Тема</vt:lpstr>
      </vt:variant>
      <vt:variant>
        <vt:i4>1</vt:i4>
      </vt:variant>
      <vt:variant>
        <vt:lpstr>Заголовки слайдов</vt:lpstr>
      </vt:variant>
      <vt:variant>
        <vt:i4>46</vt:i4>
      </vt:variant>
    </vt:vector>
  </HeadingPairs>
  <TitlesOfParts>
    <vt:vector size="47" baseType="lpstr">
      <vt:lpstr>Тема Office</vt:lpstr>
      <vt:lpstr>Профилактика  ВИЧ/СПИД</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3 пути передачи</vt:lpstr>
      <vt:lpstr>Предупреждение</vt:lpstr>
      <vt:lpstr>Презентация PowerPoint</vt:lpstr>
      <vt:lpstr>Правда и мифы</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СПИД – не диагноз?</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Барьерный метод  контрацепции</vt:lpstr>
      <vt:lpstr>Презентация PowerPoint</vt:lpstr>
      <vt:lpstr>Группа ВКонтакте</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ВИЧ/СПИД</dc:title>
  <dc:creator>PROFOTDEL E S</dc:creator>
  <cp:lastModifiedBy>PROFOTDEL E S</cp:lastModifiedBy>
  <cp:revision>17</cp:revision>
  <dcterms:created xsi:type="dcterms:W3CDTF">2021-04-05T06:30:46Z</dcterms:created>
  <dcterms:modified xsi:type="dcterms:W3CDTF">2021-04-23T12:44:05Z</dcterms:modified>
</cp:coreProperties>
</file>